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9" r:id="rId1"/>
  </p:sldMasterIdLst>
  <p:notesMasterIdLst>
    <p:notesMasterId r:id="rId10"/>
  </p:notesMasterIdLst>
  <p:handoutMasterIdLst>
    <p:handoutMasterId r:id="rId11"/>
  </p:handoutMasterIdLst>
  <p:sldIdLst>
    <p:sldId id="256" r:id="rId2"/>
    <p:sldId id="333" r:id="rId3"/>
    <p:sldId id="332" r:id="rId4"/>
    <p:sldId id="325" r:id="rId5"/>
    <p:sldId id="334" r:id="rId6"/>
    <p:sldId id="285" r:id="rId7"/>
    <p:sldId id="336" r:id="rId8"/>
    <p:sldId id="335" r:id="rId9"/>
  </p:sldIdLst>
  <p:sldSz cx="9144000" cy="6858000" type="screen4x3"/>
  <p:notesSz cx="10234613" cy="71040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C5B3F7"/>
    <a:srgbClr val="FFCCCC"/>
    <a:srgbClr val="FF66FF"/>
    <a:srgbClr val="FFFF66"/>
    <a:srgbClr val="FF6699"/>
    <a:srgbClr val="A5B592"/>
    <a:srgbClr val="FF0066"/>
    <a:srgbClr val="C0C074"/>
    <a:srgbClr val="D6EB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94370" autoAdjust="0"/>
  </p:normalViewPr>
  <p:slideViewPr>
    <p:cSldViewPr>
      <p:cViewPr>
        <p:scale>
          <a:sx n="100" d="100"/>
          <a:sy n="100" d="100"/>
        </p:scale>
        <p:origin x="-1860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797550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ED0F5-627A-499B-8D07-F70A81320D3A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746875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797550" y="6746875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F472A8-BFF5-4ABD-BD9D-5F5B4AFAD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313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4434998" cy="355202"/>
          </a:xfrm>
          <a:prstGeom prst="rect">
            <a:avLst/>
          </a:prstGeom>
        </p:spPr>
        <p:txBody>
          <a:bodyPr vert="horz" lIns="95088" tIns="47544" rIns="95088" bIns="4754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797249" y="3"/>
            <a:ext cx="4434998" cy="355202"/>
          </a:xfrm>
          <a:prstGeom prst="rect">
            <a:avLst/>
          </a:prstGeom>
        </p:spPr>
        <p:txBody>
          <a:bodyPr vert="horz" lIns="95088" tIns="47544" rIns="95088" bIns="47544" rtlCol="0"/>
          <a:lstStyle>
            <a:lvl1pPr algn="r">
              <a:defRPr sz="1200"/>
            </a:lvl1pPr>
          </a:lstStyle>
          <a:p>
            <a:fld id="{E59378AE-47F6-4CF3-99F7-41DE5E005EA0}" type="datetimeFigureOut">
              <a:rPr lang="ru-RU" smtClean="0"/>
              <a:pPr/>
              <a:t>12.07.2023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5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88" tIns="47544" rIns="95088" bIns="47544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23463" y="3374432"/>
            <a:ext cx="8187690" cy="3196828"/>
          </a:xfrm>
          <a:prstGeom prst="rect">
            <a:avLst/>
          </a:prstGeom>
        </p:spPr>
        <p:txBody>
          <a:bodyPr vert="horz" lIns="95088" tIns="47544" rIns="95088" bIns="4754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6747629"/>
            <a:ext cx="4434998" cy="355202"/>
          </a:xfrm>
          <a:prstGeom prst="rect">
            <a:avLst/>
          </a:prstGeom>
        </p:spPr>
        <p:txBody>
          <a:bodyPr vert="horz" lIns="95088" tIns="47544" rIns="95088" bIns="4754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797249" y="6747629"/>
            <a:ext cx="4434998" cy="355202"/>
          </a:xfrm>
          <a:prstGeom prst="rect">
            <a:avLst/>
          </a:prstGeom>
        </p:spPr>
        <p:txBody>
          <a:bodyPr vert="horz" lIns="95088" tIns="47544" rIns="95088" bIns="47544" rtlCol="0" anchor="b"/>
          <a:lstStyle>
            <a:lvl1pPr algn="r">
              <a:defRPr sz="1200"/>
            </a:lvl1pPr>
          </a:lstStyle>
          <a:p>
            <a:fld id="{8BB52F5E-54B1-493C-A8EC-56FCA59DDC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686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341688" y="531813"/>
            <a:ext cx="3551237" cy="26654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52F5E-54B1-493C-A8EC-56FCA59DDC22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667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8B44B4-8A59-4247-A73F-0EA3BD31722C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11413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C3DF0-3E39-41C6-AF0A-F4DE5BCA67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046900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40945-AE74-4E97-BC73-8B93EA020ED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166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02ED3D-AE6F-4B50-891F-AF21B83345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604431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8C0DED-1D59-4565-971A-72EFE641D4C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22901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40551-6719-423A-A66C-EADCFD3CF8B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17017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23E2B-451B-462D-9AA6-D649AC1A16B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75489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3286FB-90DD-4C52-BDAA-6C75EDF76CF8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928698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CA5CD5-649D-499F-9CFC-13BE9103EA3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9556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8EA64-D86A-4AB4-8F7C-B33916CCFD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775815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713FA5-84CB-4ECE-A5D5-BD24261976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4443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57C1408-2C2B-4E95-8ED4-2A456171D074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06876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81000"/>
            <a:ext cx="8915400" cy="4724400"/>
          </a:xfrm>
          <a:noFill/>
          <a:ln>
            <a:solidFill>
              <a:schemeClr val="accent1">
                <a:alpha val="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 eaLnBrk="1" hangingPunct="1">
              <a:lnSpc>
                <a:spcPts val="3480"/>
              </a:lnSpc>
            </a:pP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Исполнение бюджета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муниципального образования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«Муниципальный округ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effectLst/>
                <a:latin typeface="Times New Roman" pitchFamily="18" charset="0"/>
              </a:rPr>
              <a:t>Якшур-Бодьинский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 район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Удмуртской Республики»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за 1 полугодие 2023 года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05400" y="5029200"/>
            <a:ext cx="3630488" cy="17121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 Администрации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униципального образования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«Муниципальный округ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Якшур-Бодьинский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район Удмуртской Республики»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95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6350" y="0"/>
                  <a:ext cx="6108700" cy="40687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характеристики исполнения бюджета </a:t>
            </a:r>
            <a:b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1 полугодие 2023 года, </a:t>
            </a:r>
            <a:r>
              <a:rPr lang="ru-RU" sz="24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3758712"/>
              </p:ext>
            </p:extLst>
          </p:nvPr>
        </p:nvGraphicFramePr>
        <p:xfrm>
          <a:off x="228601" y="990601"/>
          <a:ext cx="8686801" cy="5228052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06799"/>
                <a:gridCol w="3910480"/>
                <a:gridCol w="1502521"/>
                <a:gridCol w="1261783"/>
                <a:gridCol w="1405218"/>
              </a:tblGrid>
              <a:tr h="1025667"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 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01.07.2023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Общий</a:t>
                      </a:r>
                      <a:r>
                        <a:rPr lang="ru-RU" sz="19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объем доходов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1016,4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525,9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51,7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348,9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158,9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45,5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667,5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367,0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1040,9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534,7</a:t>
                      </a:r>
                    </a:p>
                    <a:p>
                      <a:pPr algn="ctr"/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51,4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(-)/</a:t>
                      </a:r>
                    </a:p>
                    <a:p>
                      <a:pPr algn="l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ПРОФИЦИТ (+)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-24,5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-8,8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000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38101"/>
            <a:ext cx="8781288" cy="4191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доходам,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846320"/>
              </p:ext>
            </p:extLst>
          </p:nvPr>
        </p:nvGraphicFramePr>
        <p:xfrm>
          <a:off x="152399" y="563880"/>
          <a:ext cx="8839200" cy="61214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953001"/>
                <a:gridCol w="1447800"/>
                <a:gridCol w="1371600"/>
                <a:gridCol w="1066799"/>
              </a:tblGrid>
              <a:tr h="853440">
                <a:tc>
                  <a:txBody>
                    <a:bodyPr/>
                    <a:lstStyle/>
                    <a:p>
                      <a:pPr algn="ctr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доходов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</a:t>
                      </a:r>
                    </a:p>
                    <a:p>
                      <a:pPr algn="ctr" fontAlgn="ctr"/>
                      <a:r>
                        <a:rPr lang="ru-RU" sz="16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2023 год</a:t>
                      </a:r>
                      <a:endParaRPr lang="ru-RU" sz="16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</a:t>
                      </a:r>
                    </a:p>
                    <a:p>
                      <a:pPr algn="ctr" fontAlgn="b"/>
                      <a:r>
                        <a:rPr lang="ru-RU" sz="16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01.07.2023 </a:t>
                      </a:r>
                      <a:endParaRPr lang="ru-RU" sz="16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algn="ctr" fontAlgn="b"/>
                      <a:r>
                        <a:rPr lang="ru-RU" sz="16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-нения</a:t>
                      </a:r>
                      <a:endParaRPr lang="ru-RU" sz="16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доходы, всего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301,7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131,4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45,5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234,8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99,0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43,6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32,2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17,8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42,2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3,2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55,3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Налоги на имущество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21,1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7,5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61,4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добычу полезных ископаемых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5,6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2,8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35,4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Госпошлина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1,1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50,3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доходы, всего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49,5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27,5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39,2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20,7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12,4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58,1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Плата за </a:t>
                      </a:r>
                      <a:r>
                        <a:rPr lang="ru-RU" sz="1600" b="1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негат</a:t>
                      </a:r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воздействие на окружающую среду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12,9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6,6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59,8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платных услуг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0,01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51,5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имущества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5,6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2,1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27,6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0,4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36,9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доходы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6,0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18,3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343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бюджет, млн. руб.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0251906"/>
              </p:ext>
            </p:extLst>
          </p:nvPr>
        </p:nvGraphicFramePr>
        <p:xfrm>
          <a:off x="381000" y="914400"/>
          <a:ext cx="8458199" cy="562508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669366"/>
                <a:gridCol w="1679201"/>
                <a:gridCol w="1554816"/>
                <a:gridCol w="1554816"/>
              </a:tblGrid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ru-RU" sz="19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9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</a:t>
                      </a:r>
                    </a:p>
                    <a:p>
                      <a:pPr algn="ctr" fontAlgn="ctr"/>
                      <a:r>
                        <a:rPr lang="ru-RU" sz="19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2023 год</a:t>
                      </a:r>
                      <a:endParaRPr lang="ru-RU" sz="19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01.07.2023 </a:t>
                      </a:r>
                      <a:endParaRPr lang="ru-RU" sz="19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algn="ctr" fontAlgn="b"/>
                      <a:r>
                        <a:rPr lang="ru-RU" sz="1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  <a:endParaRPr lang="ru-RU" sz="19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6608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поступления, всего, </a:t>
                      </a:r>
                      <a:r>
                        <a:rPr lang="ru-RU" sz="19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том числе:</a:t>
                      </a:r>
                      <a:endParaRPr lang="ru-RU" sz="19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667,6</a:t>
                      </a:r>
                      <a:endParaRPr lang="ru-RU" sz="19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367,0</a:t>
                      </a:r>
                      <a:endParaRPr lang="ru-RU" sz="19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19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604">
                <a:tc>
                  <a:txBody>
                    <a:bodyPr/>
                    <a:lstStyle/>
                    <a:p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19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71,1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46,9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604">
                <a:tc>
                  <a:txBody>
                    <a:bodyPr/>
                    <a:lstStyle/>
                    <a:p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19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105,5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47,3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44,8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88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 </a:t>
                      </a:r>
                      <a:endParaRPr lang="ru-RU" sz="19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389,0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251,4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64,6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539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из бюджета Удмуртской Республики</a:t>
                      </a:r>
                      <a:endParaRPr lang="ru-RU" sz="19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101,6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38,2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37,6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216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9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8720"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Возврат остатков субсидий,</a:t>
                      </a:r>
                      <a:r>
                        <a:rPr lang="ru-RU" sz="19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субвенций иных МБТ прошлых лет, прочие безвозмездные поступления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9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9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72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780902"/>
              </p:ext>
            </p:extLst>
          </p:nvPr>
        </p:nvGraphicFramePr>
        <p:xfrm>
          <a:off x="152399" y="647700"/>
          <a:ext cx="8781290" cy="598170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5269462"/>
                <a:gridCol w="1277028"/>
                <a:gridCol w="1117400"/>
                <a:gridCol w="1117400"/>
              </a:tblGrid>
              <a:tr h="73152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l" fontAlgn="b"/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2023 год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01.07.2023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</a:tr>
              <a:tr h="398689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123,5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55,4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44,9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1,6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0,7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40,5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520791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5,9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0,6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10,9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296360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142,7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70,2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49,2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296360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58,5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15,2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25,9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296360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0,2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0,08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32,9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52311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584,9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334,2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57,1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14795">
                <a:tc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6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101,0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46,7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46,3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47923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0,04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31,4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46388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11,5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6,1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52,7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74585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10,8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5,5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51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635425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</a:t>
                      </a:r>
                      <a:r>
                        <a:rPr lang="ru-RU" sz="16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государственного и муниципального долга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0,05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501896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РАСХОДОВ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1040,9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534,7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51,4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1066800" y="38100"/>
            <a:ext cx="7866888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по расходам,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05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76202"/>
            <a:ext cx="8686800" cy="304799"/>
          </a:xfr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Расходы на реализацию муниципальных программ,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980128"/>
              </p:ext>
            </p:extLst>
          </p:nvPr>
        </p:nvGraphicFramePr>
        <p:xfrm>
          <a:off x="304800" y="457201"/>
          <a:ext cx="8686800" cy="633508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33400"/>
                <a:gridCol w="4495800"/>
                <a:gridCol w="1295400"/>
                <a:gridCol w="1143000"/>
                <a:gridCol w="1219200"/>
              </a:tblGrid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программы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ctr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 fontAlgn="ctr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2023 год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01.07.2023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843">
                <a:tc>
                  <a:txBody>
                    <a:bodyPr/>
                    <a:lstStyle/>
                    <a:p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r>
                        <a:rPr lang="ru-RU" sz="1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расходов</a:t>
                      </a:r>
                      <a:endParaRPr lang="ru-RU" sz="19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1004,8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520,3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51,8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14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образования и воспитания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585,5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336,0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57,4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936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Охрана здоровья и формирование здорового образа жизни населения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10,9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5,5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50,8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66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культуры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98,8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46,7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47,3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поддержка населения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7,2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3,1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43,9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811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условий для устойчивого экономического развития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0,3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0,2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65,6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51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Безопасность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7,1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1,9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27,1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843"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>
                        <a:lnSpc>
                          <a:spcPct val="8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Муниципальное хозяйство 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192,4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83,8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43,5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81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Энергосбережение и повышение энергетической эффективности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</a:t>
                      </a: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Муниципальное</a:t>
                      </a:r>
                      <a:r>
                        <a:rPr lang="ru-RU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управление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91,2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40,6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44,5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Управление муниципальными финансами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5,8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2,4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40,5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Укрепление общественного здоровья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0,01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4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современной городской среды на территории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4,5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08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Гражданско-патриотическое</a:t>
                      </a:r>
                      <a:r>
                        <a:rPr lang="ru-RU" sz="1600" b="0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воспитание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0,01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4400" cy="4572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Дефицит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бюджета,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3352802"/>
            <a:ext cx="8839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cs typeface="Times New Roman" panose="02020603050405020304" pitchFamily="18" charset="0"/>
              </a:rPr>
              <a:t>Объем муниципального долга по состоянию на </a:t>
            </a:r>
            <a:r>
              <a:rPr lang="ru-RU" sz="28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01.07.2023  </a:t>
            </a:r>
            <a:r>
              <a:rPr lang="ru-RU" sz="2800" b="1" dirty="0">
                <a:solidFill>
                  <a:srgbClr val="C00000"/>
                </a:solidFill>
                <a:cs typeface="Times New Roman" panose="02020603050405020304" pitchFamily="18" charset="0"/>
              </a:rPr>
              <a:t>составил  50,5 млн. руб.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239210"/>
              </p:ext>
            </p:extLst>
          </p:nvPr>
        </p:nvGraphicFramePr>
        <p:xfrm>
          <a:off x="133350" y="685800"/>
          <a:ext cx="8858251" cy="2042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884456"/>
                <a:gridCol w="1407386"/>
                <a:gridCol w="1423408"/>
                <a:gridCol w="1143001"/>
              </a:tblGrid>
              <a:tr h="121920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источников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Уточнен-</a:t>
                      </a:r>
                      <a:r>
                        <a:rPr lang="ru-RU" sz="2000" b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 fontAlgn="ctr"/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2023 год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01.07.2023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</a:t>
                      </a:r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-нения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algn="just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Изменение остатков средств на счетах по учету средств бюджетов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24,5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8,8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471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solidFill>
            <a:srgbClr val="CCFFCC">
              <a:alpha val="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endParaRPr lang="ru-RU" sz="4400" dirty="0" smtClean="0">
              <a:solidFill>
                <a:srgbClr val="FF33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СПАСИБО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ЗА ВНИМАНИЕ!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4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13820</TotalTime>
  <Words>529</Words>
  <Application>Microsoft Office PowerPoint</Application>
  <PresentationFormat>Экран (4:3)</PresentationFormat>
  <Paragraphs>293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Исполнение бюджета  муниципального образования  «Муниципальный округ  Якшур-Бодьинский район  Удмуртской Республики»   за 1 полугодие 2023 года</vt:lpstr>
      <vt:lpstr>Основные характеристики исполнения бюджета  за 1 полугодие 2023 года, млн.руб.</vt:lpstr>
      <vt:lpstr>Исполнение по доходам, млн.руб.</vt:lpstr>
      <vt:lpstr>Безвозмездные поступления в бюджет, млн. руб.</vt:lpstr>
      <vt:lpstr>Презентация PowerPoint</vt:lpstr>
      <vt:lpstr>Расходы на реализацию муниципальных программ, млн.руб.</vt:lpstr>
      <vt:lpstr>Дефицит бюджета, млн.руб.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KSO</cp:lastModifiedBy>
  <cp:revision>1130</cp:revision>
  <cp:lastPrinted>2023-06-07T05:44:20Z</cp:lastPrinted>
  <dcterms:created xsi:type="dcterms:W3CDTF">1601-01-01T00:00:00Z</dcterms:created>
  <dcterms:modified xsi:type="dcterms:W3CDTF">2023-07-12T04:32:45Z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