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3" r:id="rId3"/>
    <p:sldId id="341" r:id="rId4"/>
    <p:sldId id="337" r:id="rId5"/>
    <p:sldId id="338" r:id="rId6"/>
    <p:sldId id="334" r:id="rId7"/>
    <p:sldId id="339" r:id="rId8"/>
    <p:sldId id="285" r:id="rId9"/>
    <p:sldId id="340" r:id="rId10"/>
    <p:sldId id="335" r:id="rId11"/>
  </p:sldIdLst>
  <p:sldSz cx="9906000" cy="6858000" type="A4"/>
  <p:notesSz cx="10234613" cy="7104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66FF"/>
    <a:srgbClr val="FF0066"/>
    <a:srgbClr val="990099"/>
    <a:srgbClr val="00FFCC"/>
    <a:srgbClr val="FF9933"/>
    <a:srgbClr val="FFFF66"/>
    <a:srgbClr val="C5B3F7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560" y="-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 smtClean="0"/>
              <a:t>Доходы бюджета</a:t>
            </a:r>
            <a:endParaRPr lang="ru-RU" sz="2000" dirty="0"/>
          </a:p>
        </c:rich>
      </c:tx>
      <c:layout>
        <c:manualLayout>
          <c:xMode val="edge"/>
          <c:yMode val="edge"/>
          <c:x val="0.28307684884977613"/>
          <c:y val="8.205355909458688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5818022747156607E-2"/>
          <c:y val="8.2973575671462102E-2"/>
          <c:w val="0.81775192873618074"/>
          <c:h val="0.8116034179938035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1140</c:v>
                </c:pt>
                <c:pt idx="1">
                  <c:v>571.6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32823629271111754"/>
          <c:y val="0.93448439426999341"/>
          <c:w val="0.27284602326085389"/>
          <c:h val="5.0872782468456501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02937613567533"/>
          <c:y val="2.5237192573150585E-2"/>
          <c:w val="0.47912083585705634"/>
          <c:h val="0.768959366190337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9487169392287512"/>
                  <c:y val="-0.248917748917748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0641025641025639"/>
                  <c:y val="-0.10606060606060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1115.5</c:v>
                </c:pt>
                <c:pt idx="1">
                  <c:v>538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419866747425801"/>
          <c:y val="0.41151953064690444"/>
          <c:w val="0.38108984453866346"/>
          <c:h val="0.58284329164736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8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7.2468302039168181E-2"/>
                  <c:y val="-0.19423730121970048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891984655764184E-2"/>
                  <c:y val="0.10216458236838043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6310316979608319"/>
                  <c:y val="0.200897020225413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«Развитие </a:t>
                    </a:r>
                    <a:r>
                      <a:rPr lang="ru-RU" sz="1600" dirty="0">
                        <a:solidFill>
                          <a:srgbClr val="C00000"/>
                        </a:solidFill>
                      </a:rPr>
                      <a:t>культуры»  </a:t>
                    </a: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 48,2</a:t>
                    </a:r>
                    <a:endParaRPr lang="ru-RU" dirty="0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1503513022410661"/>
                  <c:y val="0.19268087077350626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8897910357359177"/>
                  <c:y val="5.3320518758684647E-2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8024056127599436"/>
                  <c:y val="-8.310097267253358E-2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23430860084797092"/>
                  <c:y val="-5.9897329010344294E-2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24316232586311326"/>
                  <c:y val="-9.6592095105758835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«Энергосбережение и повышение энергетической эффективности» 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0,0</a:t>
                    </a: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32080769230769229"/>
                  <c:y val="-0.22722263393546394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25991500100948922"/>
                  <c:y val="-0.21211039061293807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«Управление муниципальными финансами» 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2,8</a:t>
                    </a:r>
                  </a:p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9.7764688067837668E-2"/>
                  <c:y val="-0.25084035819052031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 dirty="0">
                        <a:solidFill>
                          <a:srgbClr val="C00000"/>
                        </a:solidFill>
                      </a:rPr>
                      <a:t>«Укрепление общественного здоровья»; </a:t>
                    </a: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0,0</a:t>
                    </a:r>
                    <a:endParaRPr lang="ru-RU" dirty="0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.2536223500908541"/>
                  <c:y val="0.11965446966188049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Формирование современной городской среды на территории муниципального образования;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0,0</a:t>
                    </a: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217443973349488E-2"/>
                  <c:y val="-0.25294133086305387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>
                        <a:solidFill>
                          <a:srgbClr val="C00000"/>
                        </a:solidFill>
                      </a:rPr>
                      <a:t>Гражданско-патриотическое воспитание; </a:t>
                    </a:r>
                    <a:r>
                      <a:rPr lang="ru-RU" sz="1600" smtClean="0">
                        <a:solidFill>
                          <a:srgbClr val="C00000"/>
                        </a:solidFill>
                      </a:rPr>
                      <a:t>0,0</a:t>
                    </a:r>
                    <a:endParaRPr lang="ru-RU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24814465980214021"/>
                  <c:y val="-0.13939231125521073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ln>
                <a:solidFill>
                  <a:srgbClr val="0000FF"/>
                </a:solidFill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«Развитие образования и воспитания» </c:v>
                </c:pt>
                <c:pt idx="1">
                  <c:v>«Охрана здоровья и формирование здорового образа жизни»</c:v>
                </c:pt>
                <c:pt idx="2">
                  <c:v>«Развитие культуры»  </c:v>
                </c:pt>
                <c:pt idx="3">
                  <c:v>«Социальная поддержка населения» </c:v>
                </c:pt>
                <c:pt idx="4">
                  <c:v>«Создание условий для устойчивого экономического развития» </c:v>
                </c:pt>
                <c:pt idx="5">
                  <c:v>«Безопасность» </c:v>
                </c:pt>
                <c:pt idx="6">
                  <c:v>«Муниципальное хозяйство» </c:v>
                </c:pt>
                <c:pt idx="7">
                  <c:v>«Энергосбережение и повышение энергетической эффективности» </c:v>
                </c:pt>
                <c:pt idx="8">
                  <c:v>«Муниципальное управление»</c:v>
                </c:pt>
                <c:pt idx="9">
                  <c:v>«Управление муниципальными финансами» </c:v>
                </c:pt>
                <c:pt idx="10">
                  <c:v>«Укрепление общественного здоровья»</c:v>
                </c:pt>
                <c:pt idx="11">
                  <c:v>Формирование современной городской среды на территории муниципального образования</c:v>
                </c:pt>
                <c:pt idx="12">
                  <c:v>Гражданско-патриотическое воспитание</c:v>
                </c:pt>
                <c:pt idx="13">
                  <c:v>Привлечение и закрепление специалистов на территории Якшур-Бодьинского района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378.5</c:v>
                </c:pt>
                <c:pt idx="1">
                  <c:v>5.2</c:v>
                </c:pt>
                <c:pt idx="2">
                  <c:v>48.2</c:v>
                </c:pt>
                <c:pt idx="3">
                  <c:v>4.4000000000000004</c:v>
                </c:pt>
                <c:pt idx="4">
                  <c:v>0.2</c:v>
                </c:pt>
                <c:pt idx="5">
                  <c:v>1.9</c:v>
                </c:pt>
                <c:pt idx="6">
                  <c:v>46.4</c:v>
                </c:pt>
                <c:pt idx="7">
                  <c:v>0</c:v>
                </c:pt>
                <c:pt idx="8">
                  <c:v>50.3</c:v>
                </c:pt>
                <c:pt idx="9">
                  <c:v>2.8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27-4B58-A481-1824969D27A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  <a:cs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Расходы бюджета</a:t>
            </a:r>
          </a:p>
        </c:rich>
      </c:tx>
      <c:layout>
        <c:manualLayout>
          <c:xMode val="edge"/>
          <c:yMode val="edge"/>
          <c:x val="0.2548695155177484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925160781963566E-2"/>
          <c:y val="7.839505413385825E-2"/>
          <c:w val="0.92984768024504327"/>
          <c:h val="0.8590194389763778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1172</c:v>
                </c:pt>
                <c:pt idx="1">
                  <c:v>554.29999999999995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33796918091369654"/>
          <c:y val="0.93402436023622049"/>
          <c:w val="0.30954200045115843"/>
          <c:h val="5.0872782468456501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0"/>
    <c:plotArea>
      <c:layout>
        <c:manualLayout>
          <c:layoutTarget val="inner"/>
          <c:xMode val="edge"/>
          <c:yMode val="edge"/>
          <c:x val="1.4454663418971782E-2"/>
          <c:y val="4.8184614100470612E-2"/>
          <c:w val="0.88097572806442748"/>
          <c:h val="0.917211835034935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314060310815616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</c:formatCode>
                <c:ptCount val="1"/>
                <c:pt idx="0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17.3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694080"/>
        <c:axId val="205695616"/>
      </c:barChart>
      <c:catAx>
        <c:axId val="20569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5695616"/>
        <c:crosses val="autoZero"/>
        <c:auto val="1"/>
        <c:lblAlgn val="ctr"/>
        <c:lblOffset val="100"/>
        <c:noMultiLvlLbl val="0"/>
      </c:catAx>
      <c:valAx>
        <c:axId val="20569561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056940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rgbClr val="008000"/>
                </a:solidFill>
              </a:defRPr>
            </a:pPr>
            <a:r>
              <a:rPr lang="ru-RU" sz="2800" dirty="0">
                <a:solidFill>
                  <a:srgbClr val="008000"/>
                </a:solidFill>
              </a:rPr>
              <a:t>Всего </a:t>
            </a:r>
            <a:r>
              <a:rPr lang="ru-RU" sz="2800" dirty="0" smtClean="0">
                <a:solidFill>
                  <a:srgbClr val="008000"/>
                </a:solidFill>
              </a:rPr>
              <a:t> исполнено доходов  571,6 </a:t>
            </a:r>
            <a:r>
              <a:rPr lang="ru-RU" sz="2800" dirty="0">
                <a:solidFill>
                  <a:srgbClr val="008000"/>
                </a:solidFill>
              </a:rPr>
              <a:t>млн. руб.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7591358772459E-2"/>
          <c:y val="8.5946664074398105E-2"/>
          <c:w val="0.80504128810821729"/>
          <c:h val="0.897592430575807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229,0 млн.руб.</c:v>
                </c:pt>
              </c:strCache>
            </c:strRef>
          </c:tx>
          <c:explosion val="14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8.4215021199273168E-2"/>
                  <c:y val="8.1849907650432541E-2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717519685039367E-2"/>
                  <c:y val="0.11816123459251138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735042735042736E-2"/>
                  <c:y val="0.162337662337662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210.6</c:v>
                </c:pt>
                <c:pt idx="1">
                  <c:v>361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100">
          <a:latin typeface="Calibri" pitchFamily="34" charset="0"/>
          <a:cs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 smtClean="0">
                <a:solidFill>
                  <a:srgbClr val="C00000"/>
                </a:solidFill>
              </a:rPr>
              <a:t>Налоговые доходы</a:t>
            </a:r>
            <a:endParaRPr lang="ru-RU" dirty="0">
              <a:solidFill>
                <a:srgbClr val="C00000"/>
              </a:solidFill>
            </a:endParaRP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1"/>
            <c:bubble3D val="0"/>
            <c:explosion val="1"/>
            <c:spPr>
              <a:solidFill>
                <a:srgbClr val="FF0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352.8</c:v>
                </c:pt>
                <c:pt idx="1">
                  <c:v>171.8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 smtClean="0">
                <a:solidFill>
                  <a:srgbClr val="C00000"/>
                </a:solidFill>
              </a:rPr>
              <a:t>Неналоговые доходы</a:t>
            </a:r>
            <a:endParaRPr lang="ru-RU" dirty="0">
              <a:solidFill>
                <a:srgbClr val="C00000"/>
              </a:solidFill>
            </a:endParaRP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FF66FF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59.1</c:v>
                </c:pt>
                <c:pt idx="1">
                  <c:v>38.799999999999997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2222222222222222"/>
          <c:w val="0.76541276762651633"/>
          <c:h val="0.87777777777777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361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606528"/>
        <c:axId val="123733120"/>
      </c:barChart>
      <c:catAx>
        <c:axId val="41606528"/>
        <c:scaling>
          <c:orientation val="minMax"/>
        </c:scaling>
        <c:delete val="1"/>
        <c:axPos val="b"/>
        <c:majorTickMark val="out"/>
        <c:minorTickMark val="none"/>
        <c:tickLblPos val="nextTo"/>
        <c:crossAx val="123733120"/>
        <c:crosses val="autoZero"/>
        <c:auto val="1"/>
        <c:lblAlgn val="ctr"/>
        <c:lblOffset val="100"/>
        <c:noMultiLvlLbl val="0"/>
      </c:catAx>
      <c:valAx>
        <c:axId val="123733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606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66"/>
            </a:solidFill>
          </c:spPr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4672364672364682"/>
                  <c:y val="-0.12666666666666676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247863247863248"/>
                  <c:y val="-8.8888888888888889E-3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1172</c:v>
                </c:pt>
                <c:pt idx="1">
                  <c:v>554.29999999999995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428555354997594E-5"/>
          <c:y val="0.14285583277993866"/>
          <c:w val="0.81019906917730478"/>
          <c:h val="0.808906650222938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2F-4610-A51B-B1744142C8F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2F-4610-A51B-B1744142C8F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2F-4610-A51B-B1744142C8FA}"/>
              </c:ext>
            </c:extLst>
          </c:dPt>
          <c:dPt>
            <c:idx val="3"/>
            <c:bubble3D val="0"/>
            <c:spPr>
              <a:solidFill>
                <a:srgbClr val="FF0066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2F-4610-A51B-B1744142C8F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2F-4610-A51B-B1744142C8FA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2F-4610-A51B-B1744142C8FA}"/>
              </c:ext>
            </c:extLst>
          </c:dPt>
          <c:dLbls>
            <c:dLbl>
              <c:idx val="0"/>
              <c:layout>
                <c:manualLayout>
                  <c:x val="-0.11068700387464687"/>
                  <c:y val="-9.53783638490971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Общегосударственные вопросы; </a:t>
                    </a:r>
                  </a:p>
                  <a:p>
                    <a:r>
                      <a:rPr lang="ru-RU" dirty="0" smtClean="0"/>
                      <a:t>67,8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249050260335944"/>
                  <c:y val="7.433671694652625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оборона; </a:t>
                    </a:r>
                    <a:endParaRPr lang="ru-RU" dirty="0" smtClean="0"/>
                  </a:p>
                  <a:p>
                    <a:r>
                      <a:rPr lang="ru-RU" dirty="0" smtClean="0"/>
                      <a:t>0,8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227777800950043E-2"/>
                  <c:y val="-0.156146475666445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 и правоохранительная </a:t>
                    </a:r>
                    <a:r>
                      <a:rPr lang="ru-RU" dirty="0" smtClean="0"/>
                      <a:t>деятельность; 0,8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7148777914990935E-2"/>
                  <c:y val="0.14792097523954084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  и ЖКХ; </a:t>
                    </a:r>
                    <a:r>
                      <a:rPr lang="ru-RU" dirty="0" smtClean="0"/>
                      <a:t>46,6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0.23288634894772517"/>
                  <c:y val="-1.00401606425702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Обслуживание </a:t>
                    </a:r>
                    <a:r>
                      <a:rPr lang="ru-RU" dirty="0"/>
                      <a:t>государственного и муниципального </a:t>
                    </a:r>
                    <a:r>
                      <a:rPr lang="ru-RU" dirty="0" smtClean="0"/>
                      <a:t>долга; </a:t>
                    </a:r>
                    <a:r>
                      <a:rPr lang="ru-RU" dirty="0"/>
                      <a:t>0,0%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153D79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rgbClr val="153D79"/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  и ЖКХ</c:v>
                </c:pt>
                <c:pt idx="4">
                  <c:v> Социальная сфера (образование, культура, социальная политика, здравоохранение, физическая культура и спорт) </c:v>
                </c:pt>
                <c:pt idx="5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67.8</c:v>
                </c:pt>
                <c:pt idx="1">
                  <c:v>0.8</c:v>
                </c:pt>
                <c:pt idx="2">
                  <c:v>0.8</c:v>
                </c:pt>
                <c:pt idx="3">
                  <c:v>46.6</c:v>
                </c:pt>
                <c:pt idx="4">
                  <c:v>438.3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D52F-4610-A51B-B1744142C8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0.30655</cdr:x>
      <cdr:y>0.43566</cdr:y>
    </cdr:from>
    <cdr:to>
      <cdr:x>0.70978</cdr:x>
      <cdr:y>0.55664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381125" y="2124617"/>
          <a:ext cx="1816663" cy="5900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4400" b="1" dirty="0" smtClean="0">
              <a:latin typeface="+mn-lt"/>
              <a:cs typeface="Times New Roman" pitchFamily="18" charset="0"/>
            </a:rPr>
            <a:t>47,3%</a:t>
          </a:r>
          <a:endParaRPr lang="ru-RU" sz="4400" b="1" dirty="0">
            <a:latin typeface="+mn-lt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0.03458</cdr:x>
      <cdr:y>0.02</cdr:y>
    </cdr:from>
    <cdr:to>
      <cdr:x>0.13899</cdr:x>
      <cdr:y>0.10886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39725" y="76200"/>
          <a:ext cx="1025665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>
              <a:solidFill>
                <a:srgbClr val="C00000"/>
              </a:solidFill>
              <a:cs typeface="Times New Roman" pitchFamily="18" charset="0"/>
            </a:rPr>
            <a:t>млн. руб.</a:t>
          </a:r>
          <a:endParaRPr lang="ru-RU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0.03974</cdr:x>
      <cdr:y>0.10399</cdr:y>
    </cdr:from>
    <cdr:to>
      <cdr:x>0.36923</cdr:x>
      <cdr:y>0.22222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393696" y="641847"/>
          <a:ext cx="3263904" cy="729753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132,5 %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0.43405</cdr:x>
      <cdr:y>0.61137</cdr:y>
    </cdr:from>
    <cdr:to>
      <cdr:x>0.74638</cdr:x>
      <cdr:y>1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4196341" y="1397601"/>
          <a:ext cx="3019507" cy="888399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98,4 %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0.04668</cdr:x>
      <cdr:y>0.77333</cdr:y>
    </cdr:from>
    <cdr:to>
      <cdr:x>0.63571</cdr:x>
      <cdr:y>0.92596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450850" y="4419600"/>
          <a:ext cx="5689088" cy="872261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103,7 %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0.71318</cdr:x>
      <cdr:y>0.72289</cdr:y>
    </cdr:from>
    <cdr:to>
      <cdr:x>1</cdr:x>
      <cdr:y>0.97107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7010399" y="4572000"/>
          <a:ext cx="2819399" cy="15696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ru-RU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Социальная сфера </a:t>
          </a:r>
          <a:r>
            <a:rPr lang="ru-RU" b="1" dirty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(образование, культура, социальная политика, здравоохранение, физическая культура и спорт</a:t>
          </a:r>
          <a:r>
            <a:rPr lang="ru-RU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); 438,1 млн. руб. 79%</a:t>
          </a:r>
          <a:endParaRPr lang="ru-RU" b="1" dirty="0">
            <a:solidFill>
              <a:srgbClr val="0000FF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0.37692</cdr:x>
      <cdr:y>0.4026</cdr:y>
    </cdr:from>
    <cdr:to>
      <cdr:x>0.63077</cdr:x>
      <cdr:y>0.51949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733800" y="2362200"/>
          <a:ext cx="2514638" cy="6858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4400" b="1" dirty="0" smtClean="0">
              <a:latin typeface="+mn-lt"/>
              <a:cs typeface="Times New Roman" pitchFamily="18" charset="0"/>
            </a:rPr>
            <a:t>48,2%</a:t>
          </a:r>
          <a:endParaRPr lang="ru-RU" sz="4400" b="1" dirty="0"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0.25385</cdr:x>
      <cdr:y>0.79012</cdr:y>
    </cdr:from>
    <cdr:to>
      <cdr:x>0.77734</cdr:x>
      <cdr:y>0.93281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2514600" y="4876800"/>
          <a:ext cx="5185761" cy="880717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105,8 %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0.49231</cdr:x>
      <cdr:y>0.72206</cdr:y>
    </cdr:from>
    <cdr:to>
      <cdr:x>0.69231</cdr:x>
      <cdr:y>0.82794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876800" y="4676775"/>
          <a:ext cx="1981200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6000" b="1" dirty="0" smtClean="0">
              <a:latin typeface="+mn-lt"/>
              <a:cs typeface="Times New Roman" pitchFamily="18" charset="0"/>
            </a:rPr>
            <a:t>538,0 </a:t>
          </a:r>
          <a:endParaRPr lang="ru-RU" sz="6000" b="1" dirty="0">
            <a:latin typeface="+mn-lt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19.07.2024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9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19.07.2024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92463" y="531813"/>
            <a:ext cx="384968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3" y="3374432"/>
            <a:ext cx="8187690" cy="3196828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9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92463" y="531813"/>
            <a:ext cx="3849687" cy="26654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" y="381000"/>
            <a:ext cx="965835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+mn-lt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за 1 полугодие 2024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30850" y="5029201"/>
            <a:ext cx="3933029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0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25" y="0"/>
                  <a:ext cx="662305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9430512" cy="4762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415129"/>
              </p:ext>
            </p:extLst>
          </p:nvPr>
        </p:nvGraphicFramePr>
        <p:xfrm>
          <a:off x="76200" y="457200"/>
          <a:ext cx="55372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577975" y="33528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50,1%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83289853"/>
              </p:ext>
            </p:extLst>
          </p:nvPr>
        </p:nvGraphicFramePr>
        <p:xfrm>
          <a:off x="4942682" y="457200"/>
          <a:ext cx="4880769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609600" y="5412669"/>
            <a:ext cx="3274932" cy="939639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108,7 %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867400" y="5503625"/>
            <a:ext cx="3321611" cy="94885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103,7 %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100" y="5506253"/>
            <a:ext cx="957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01.07.2024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13968587"/>
              </p:ext>
            </p:extLst>
          </p:nvPr>
        </p:nvGraphicFramePr>
        <p:xfrm>
          <a:off x="66674" y="761999"/>
          <a:ext cx="9664701" cy="4744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71800" y="762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Дефицит бюджета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69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9017762" cy="4191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929908"/>
              </p:ext>
            </p:extLst>
          </p:nvPr>
        </p:nvGraphicFramePr>
        <p:xfrm>
          <a:off x="0" y="533400"/>
          <a:ext cx="9906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346031" y="25908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49,6%</a:t>
            </a:r>
            <a:endParaRPr lang="ru-RU" b="1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81200" y="2905125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66"/>
                </a:solidFill>
                <a:latin typeface="+mn-lt"/>
                <a:cs typeface="Times New Roman" pitchFamily="18" charset="0"/>
              </a:rPr>
              <a:t>51,1%</a:t>
            </a:r>
            <a:endParaRPr lang="ru-RU" b="1" dirty="0">
              <a:solidFill>
                <a:srgbClr val="FFFF66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553200" y="1143000"/>
            <a:ext cx="3246200" cy="84209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98,4 %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8668246"/>
              </p:ext>
            </p:extLst>
          </p:nvPr>
        </p:nvGraphicFramePr>
        <p:xfrm>
          <a:off x="0" y="1"/>
          <a:ext cx="5613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905000" y="18288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48,7%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33400" y="3352800"/>
            <a:ext cx="3774177" cy="85548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130,7 %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45732494"/>
              </p:ext>
            </p:extLst>
          </p:nvPr>
        </p:nvGraphicFramePr>
        <p:xfrm>
          <a:off x="4870450" y="0"/>
          <a:ext cx="4953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Стрелка вправо 7"/>
          <p:cNvSpPr/>
          <p:nvPr/>
        </p:nvSpPr>
        <p:spPr>
          <a:xfrm>
            <a:off x="6019800" y="3341510"/>
            <a:ext cx="3674720" cy="838199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141,1 %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324600" y="18288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65,6%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955620747"/>
              </p:ext>
            </p:extLst>
          </p:nvPr>
        </p:nvGraphicFramePr>
        <p:xfrm>
          <a:off x="73136" y="4572000"/>
          <a:ext cx="9667764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3810000" y="51816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49,6%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2971800" y="4572000"/>
            <a:ext cx="4705351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>Безвозмездные поступления</a:t>
            </a:r>
            <a:endParaRPr lang="ru-RU" sz="24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3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114300"/>
            <a:ext cx="8522462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51185028"/>
              </p:ext>
            </p:extLst>
          </p:nvPr>
        </p:nvGraphicFramePr>
        <p:xfrm>
          <a:off x="82550" y="990600"/>
          <a:ext cx="965835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191000" y="9906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47,3%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469064"/>
              </p:ext>
            </p:extLst>
          </p:nvPr>
        </p:nvGraphicFramePr>
        <p:xfrm>
          <a:off x="1" y="533400"/>
          <a:ext cx="9829799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660400" y="9525"/>
            <a:ext cx="8522462" cy="3714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разделам расходов бюджета</a:t>
            </a:r>
            <a:endParaRPr lang="ru-RU" sz="24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4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9410700" cy="6096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.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043309"/>
              </p:ext>
            </p:extLst>
          </p:nvPr>
        </p:nvGraphicFramePr>
        <p:xfrm>
          <a:off x="0" y="609600"/>
          <a:ext cx="9906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37050504"/>
              </p:ext>
            </p:extLst>
          </p:nvPr>
        </p:nvGraphicFramePr>
        <p:xfrm>
          <a:off x="0" y="352425"/>
          <a:ext cx="99060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9410700" cy="3048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Расходы на реализацию муниципальных программ, млн. руб.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спект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14281</TotalTime>
  <Words>310</Words>
  <Application>Microsoft Office PowerPoint</Application>
  <PresentationFormat>Лист A4 (210x297 мм)</PresentationFormat>
  <Paragraphs>75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полугодие 2024 года</vt:lpstr>
      <vt:lpstr>Основные характеристики исполнения бюджета  </vt:lpstr>
      <vt:lpstr>Презентация PowerPoint</vt:lpstr>
      <vt:lpstr>Исполнение по доходам </vt:lpstr>
      <vt:lpstr>Безвозмездные поступления</vt:lpstr>
      <vt:lpstr>Презентация PowerPoint</vt:lpstr>
      <vt:lpstr>Презентация PowerPoint</vt:lpstr>
      <vt:lpstr> Расходы на реализацию муниципальных программ, млн.руб.  </vt:lpstr>
      <vt:lpstr> Расходы на реализацию муниципальных программ, млн. руб.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1168</cp:revision>
  <cp:lastPrinted>2023-06-07T05:44:20Z</cp:lastPrinted>
  <dcterms:created xsi:type="dcterms:W3CDTF">1601-01-01T00:00:00Z</dcterms:created>
  <dcterms:modified xsi:type="dcterms:W3CDTF">2024-07-19T11:12:08Z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