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2.xml" ContentType="application/vnd.openxmlformats-officedocument.presentationml.notesSlide+xml"/>
  <Override PartName="/ppt/charts/chart12.xml" ContentType="application/vnd.openxmlformats-officedocument.drawingml.chart+xml"/>
  <Override PartName="/ppt/drawings/drawing3.xml" ContentType="application/vnd.openxmlformats-officedocument.drawingml.chartshapes+xml"/>
  <Override PartName="/ppt/charts/chart13.xml" ContentType="application/vnd.openxmlformats-officedocument.drawingml.chart+xml"/>
  <Override PartName="/ppt/drawings/drawing4.xml" ContentType="application/vnd.openxmlformats-officedocument.drawingml.chartshapes+xml"/>
  <Override PartName="/ppt/charts/chart14.xml" ContentType="application/vnd.openxmlformats-officedocument.drawingml.chart+xml"/>
  <Override PartName="/ppt/drawings/drawing5.xml" ContentType="application/vnd.openxmlformats-officedocument.drawingml.chartshapes+xml"/>
  <Override PartName="/ppt/charts/chart15.xml" ContentType="application/vnd.openxmlformats-officedocument.drawingml.chart+xml"/>
  <Override PartName="/ppt/drawings/drawing6.xml" ContentType="application/vnd.openxmlformats-officedocument.drawingml.chartshapes+xml"/>
  <Override PartName="/ppt/charts/chart16.xml" ContentType="application/vnd.openxmlformats-officedocument.drawingml.chart+xml"/>
  <Override PartName="/ppt/drawings/drawing7.xml" ContentType="application/vnd.openxmlformats-officedocument.drawingml.chartshapes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6" r:id="rId2"/>
    <p:sldId id="280" r:id="rId3"/>
    <p:sldId id="278" r:id="rId4"/>
    <p:sldId id="279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4" r:id="rId26"/>
    <p:sldId id="305" r:id="rId27"/>
    <p:sldId id="303" r:id="rId28"/>
    <p:sldId id="281" r:id="rId29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7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9114512625577"/>
          <c:y val="4.1759113444152805E-2"/>
          <c:w val="0.46452959543850114"/>
          <c:h val="0.9579632545931757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6.7604308082179376E-2"/>
                  <c:y val="2.07764362787984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9368721151235407E-2"/>
                  <c:y val="-0.196960979877515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1529719884152412"/>
                  <c:y val="5.92592592592592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Доходы </c:v>
                </c:pt>
                <c:pt idx="1">
                  <c:v>Расходы</c:v>
                </c:pt>
                <c:pt idx="2">
                  <c:v>Профицит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1359.2</c:v>
                </c:pt>
                <c:pt idx="1">
                  <c:v>1132.8</c:v>
                </c:pt>
                <c:pt idx="2">
                  <c:v>42.1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1850936736356217"/>
          <c:y val="0.21490879265091864"/>
          <c:w val="0.15985079070998479"/>
          <c:h val="0.2514232283464567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019418123582008"/>
          <c:y val="1.4477289915031812E-2"/>
          <c:w val="0.6329449708616931"/>
          <c:h val="0.951271408870501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1.4593843142488546E-2"/>
                  <c:y val="-2.364873882290137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0473052626896214E-2"/>
                  <c:y val="-6.447528804662129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4078161839939499"/>
                  <c:y val="-0.3476469148983495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7662874238177854E-2"/>
                  <c:y val="1.903109568931002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 89,5 млн.руб.</c:v>
                </c:pt>
                <c:pt idx="1">
                  <c:v>субсидии 137,4 млн.руб.</c:v>
                </c:pt>
                <c:pt idx="2">
                  <c:v>субвенции 518,7 млн.руб.</c:v>
                </c:pt>
                <c:pt idx="3">
                  <c:v>иные МБТ 123,0 млн.руб.</c:v>
                </c:pt>
                <c:pt idx="4">
                  <c:v>прочие -1,3 млн.руб.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 formatCode="General">
                  <c:v>89.5</c:v>
                </c:pt>
                <c:pt idx="1">
                  <c:v>137.4</c:v>
                </c:pt>
                <c:pt idx="2" formatCode="General">
                  <c:v>518.70000000000005</c:v>
                </c:pt>
                <c:pt idx="3" formatCode="General">
                  <c:v>123</c:v>
                </c:pt>
                <c:pt idx="4" formatCode="General">
                  <c:v>-1.3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l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804597701149427E-2"/>
          <c:y val="1.5873015873015872E-2"/>
          <c:w val="0.88074712643678166"/>
          <c:h val="0.8225684289463817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14198422934202201"/>
                  <c:y val="-0.42558180227471565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1317,1</a:t>
                    </a:r>
                    <a:endParaRPr lang="en-US" dirty="0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6586048511177481"/>
                  <c:y val="-0.14070720326625838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1361,3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1132.8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-7.983980450719512E-2"/>
                  <c:y val="0.2448873057534475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en-US" sz="24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</a:t>
                    </a:r>
                    <a:r>
                      <a:rPr lang="ru-RU" sz="24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132,8</a:t>
                    </a:r>
                    <a:endParaRPr lang="en-US" dirty="0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1361.3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-6.4831093311611909E-2"/>
                  <c:y val="0.25454443194600673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1160,0</a:t>
                    </a:r>
                    <a:endParaRPr lang="en-US" b="1" dirty="0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1317.1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24695424"/>
        <c:axId val="225587200"/>
        <c:axId val="0"/>
      </c:bar3DChart>
      <c:catAx>
        <c:axId val="22469542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225587200"/>
        <c:crosses val="autoZero"/>
        <c:auto val="1"/>
        <c:lblAlgn val="ctr"/>
        <c:lblOffset val="100"/>
        <c:noMultiLvlLbl val="0"/>
      </c:catAx>
      <c:valAx>
        <c:axId val="2255872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246954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4252873563218387E-2"/>
          <c:y val="0.89108153147523228"/>
          <c:w val="0.9"/>
          <c:h val="6.9235928842228053E-2"/>
        </c:manualLayout>
      </c:layout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335064483558432"/>
          <c:y val="0.15931237761946423"/>
          <c:w val="0.38808707735062531"/>
          <c:h val="0.74789250533966656"/>
        </c:manualLayout>
      </c:layout>
      <c:doughnutChart>
        <c:varyColors val="1"/>
        <c:ser>
          <c:idx val="0"/>
          <c:order val="0"/>
          <c:tx>
            <c:strRef>
              <c:f>Лист1!$A$2</c:f>
              <c:strCache>
                <c:ptCount val="1"/>
                <c:pt idx="0">
                  <c:v>2025</c:v>
                </c:pt>
              </c:strCache>
            </c:strRef>
          </c:tx>
          <c:dPt>
            <c:idx val="0"/>
            <c:bubble3D val="0"/>
            <c:spPr>
              <a:solidFill>
                <a:srgbClr val="00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BD9-4A94-B106-AB9B5C78EEB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0.21888197798804557"/>
                  <c:y val="-8.5548790206892156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306072035113258E-3"/>
                  <c:y val="-0.2386800131764906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Культура - 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131,7 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млн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. руб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.
14%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4196188711705154"/>
                  <c:y val="-0.2516847843412286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724739187013388"/>
                  <c:y val="0.13008044034981459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Физическая 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культура и 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спорт 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-21,7</a:t>
                    </a:r>
                  </a:p>
                  <a:p>
                    <a:pPr>
                      <a:defRPr sz="18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 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млн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. руб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.
1%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Лист1!$B$1:$E$1</c:f>
              <c:strCache>
                <c:ptCount val="4"/>
                <c:pt idx="0">
                  <c:v>Образование - 787,0 млн.руб.</c:v>
                </c:pt>
                <c:pt idx="1">
                  <c:v>Культура - 1131,7 млн.руб.</c:v>
                </c:pt>
                <c:pt idx="2">
                  <c:v>Социальная политика и здравоохранение - 10,1 млн.руб.</c:v>
                </c:pt>
                <c:pt idx="3">
                  <c:v>Физическая культура, спорт -21,7 млн.руб.</c:v>
                </c:pt>
              </c:strCache>
            </c:strRef>
          </c:cat>
          <c:val>
            <c:numRef>
              <c:f>Лист1!$B$2:$E$2</c:f>
              <c:numCache>
                <c:formatCode>General</c:formatCode>
                <c:ptCount val="4"/>
                <c:pt idx="0" formatCode="0.0">
                  <c:v>787</c:v>
                </c:pt>
                <c:pt idx="1">
                  <c:v>131.69999999999999</c:v>
                </c:pt>
                <c:pt idx="2" formatCode="0.0">
                  <c:v>10.1</c:v>
                </c:pt>
                <c:pt idx="3" formatCode="0.0">
                  <c:v>21.7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BD9-4A94-B106-AB9B5C78EEB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60"/>
        <c:holeSize val="5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расходы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1132.8</c:v>
                </c:pt>
                <c:pt idx="1">
                  <c:v>1317.1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Зарплата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Pt>
            <c:idx val="0"/>
            <c:invertIfNegative val="0"/>
            <c:bubble3D val="0"/>
          </c:dPt>
          <c:dLbls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669.1</c:v>
                </c:pt>
                <c:pt idx="1">
                  <c:v>817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25524736"/>
        <c:axId val="225530624"/>
        <c:axId val="0"/>
      </c:bar3DChart>
      <c:catAx>
        <c:axId val="225524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pPr>
            <a:endParaRPr lang="ru-RU"/>
          </a:p>
        </c:txPr>
        <c:crossAx val="225530624"/>
        <c:crosses val="autoZero"/>
        <c:auto val="1"/>
        <c:lblAlgn val="ctr"/>
        <c:lblOffset val="100"/>
        <c:noMultiLvlLbl val="0"/>
      </c:catAx>
      <c:valAx>
        <c:axId val="2255306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25524736"/>
        <c:crosses val="autoZero"/>
        <c:crossBetween val="between"/>
      </c:valAx>
      <c:spPr>
        <a:ln w="25400">
          <a:noFill/>
        </a:ln>
      </c:spPr>
    </c:plotArea>
    <c:legend>
      <c:legendPos val="b"/>
      <c:layout>
        <c:manualLayout>
          <c:xMode val="edge"/>
          <c:yMode val="edge"/>
          <c:x val="4.1861820074214857E-2"/>
          <c:y val="0.90597392539047372"/>
          <c:w val="0.8803568196216851"/>
          <c:h val="7.7632631986575454E-2"/>
        </c:manualLayout>
      </c:layout>
      <c:overlay val="0"/>
      <c:txPr>
        <a:bodyPr/>
        <a:lstStyle/>
        <a:p>
          <a:pPr>
            <a:defRPr sz="2000"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19983095333423"/>
          <c:y val="4.9180327868852458E-2"/>
          <c:w val="0.87020129899016863"/>
          <c:h val="0.84586463577298743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расходы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5.6497175141242938E-3"/>
                  <c:y val="-2.185792349726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8248587570621469E-3"/>
                  <c:y val="-1.36612021857923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1132.8</c:v>
                </c:pt>
                <c:pt idx="1">
                  <c:v>1317.1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Поддержка отраслей экономики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Pt>
            <c:idx val="0"/>
            <c:invertIfNegative val="0"/>
            <c:bubble3D val="0"/>
          </c:dPt>
          <c:dLbls>
            <c:dLbl>
              <c:idx val="0"/>
              <c:layout>
                <c:manualLayout>
                  <c:x val="7.0621468926553672E-3"/>
                  <c:y val="-8.19672131147541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711864406779662E-2"/>
                  <c:y val="-1.36612021857923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199</c:v>
                </c:pt>
                <c:pt idx="1">
                  <c:v>189.2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25436032"/>
        <c:axId val="225437568"/>
        <c:axId val="0"/>
      </c:bar3DChart>
      <c:catAx>
        <c:axId val="225436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pPr>
            <a:endParaRPr lang="ru-RU"/>
          </a:p>
        </c:txPr>
        <c:crossAx val="225437568"/>
        <c:crosses val="autoZero"/>
        <c:auto val="1"/>
        <c:lblAlgn val="ctr"/>
        <c:lblOffset val="100"/>
        <c:noMultiLvlLbl val="0"/>
      </c:catAx>
      <c:valAx>
        <c:axId val="2254375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25436032"/>
        <c:crosses val="autoZero"/>
        <c:crossBetween val="between"/>
      </c:valAx>
      <c:spPr>
        <a:ln w="25400">
          <a:noFill/>
        </a:ln>
      </c:spPr>
    </c:plotArea>
    <c:legend>
      <c:legendPos val="b"/>
      <c:layout/>
      <c:overlay val="0"/>
      <c:txPr>
        <a:bodyPr/>
        <a:lstStyle/>
        <a:p>
          <a:pPr>
            <a:defRPr sz="2000"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675213675213677"/>
          <c:y val="2.8871391076115485E-2"/>
          <c:w val="0.8475783475783476"/>
          <c:h val="0.8578184223035112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2698028131099E-2"/>
                  <c:y val="-7.0302260604521202E-2"/>
                </c:manualLayout>
              </c:layout>
              <c:tx>
                <c:rich>
                  <a:bodyPr/>
                  <a:lstStyle/>
                  <a:p>
                    <a:pPr>
                      <a:defRPr sz="28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8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141,0</a:t>
                    </a:r>
                    <a:endParaRPr lang="en-US" sz="2800" b="1" dirty="0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564394194315508E-2"/>
                  <c:y val="-7.4137033274066566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140.1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2.9914529914529916E-2"/>
                  <c:y val="-8.1905638811277603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140.30000000000001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3.0112726293828655E-2"/>
                  <c:y val="-8.5777029887393108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133.80000000000001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26052736"/>
        <c:axId val="226062720"/>
        <c:axId val="0"/>
      </c:bar3DChart>
      <c:catAx>
        <c:axId val="226052736"/>
        <c:scaling>
          <c:orientation val="minMax"/>
        </c:scaling>
        <c:delete val="1"/>
        <c:axPos val="b"/>
        <c:majorTickMark val="out"/>
        <c:minorTickMark val="none"/>
        <c:tickLblPos val="nextTo"/>
        <c:crossAx val="226062720"/>
        <c:crosses val="autoZero"/>
        <c:auto val="1"/>
        <c:lblAlgn val="ctr"/>
        <c:lblOffset val="100"/>
        <c:noMultiLvlLbl val="0"/>
      </c:catAx>
      <c:valAx>
        <c:axId val="2260627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605273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947615923009627E-2"/>
          <c:y val="1.95916698937223E-2"/>
          <c:w val="0.48545559930008747"/>
          <c:h val="0.954994621573942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70C0"/>
            </a:solidFill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1.5876012293335129E-2"/>
                  <c:y val="-0.2700859882054492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2973730847746596E-3"/>
                  <c:y val="-5.168387763005035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Расходы на реализацию муниципальных программ        (1128,9 млн.руб)</c:v>
                </c:pt>
                <c:pt idx="1">
                  <c:v>Непрограммные направления деятельности (58,2 млн.руб.)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1258.9000000000001</c:v>
                </c:pt>
                <c:pt idx="1">
                  <c:v>58.2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800" b="0" i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 b="0" i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0762204724409452"/>
          <c:y val="1.8902155673163806E-2"/>
          <c:w val="0.36511373578302714"/>
          <c:h val="0.66842838159874363"/>
        </c:manualLayout>
      </c:layout>
      <c:overlay val="0"/>
      <c:txPr>
        <a:bodyPr/>
        <a:lstStyle/>
        <a:p>
          <a:pPr>
            <a:defRPr sz="1800" b="0" i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6417087457506183"/>
                  <c:y val="-4.9181102362204777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i="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1087,8</a:t>
                    </a:r>
                    <a:endParaRPr lang="en-US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0.0</c:formatCode>
                <c:ptCount val="1"/>
                <c:pt idx="0">
                  <c:v>1115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31540856850743265"/>
                  <c:y val="-0.41492016622922134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i="0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1258,9</a:t>
                    </a:r>
                    <a:endParaRPr lang="en-US" sz="2400" dirty="0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1087.8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4183015258685885E-2"/>
                  <c:y val="-6.8823093383309331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en-US" sz="2400" b="1" i="0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</a:t>
                    </a:r>
                    <a:r>
                      <a:rPr lang="ru-RU" sz="2400" b="1" i="0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291,8</a:t>
                    </a:r>
                    <a:endParaRPr lang="en-US" dirty="0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1291.8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-0.39039276765061082"/>
                  <c:y val="0.16999693788276465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i="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1115,0</a:t>
                    </a:r>
                    <a:endParaRPr lang="en-US" sz="2400" b="1" i="0" baseline="0" dirty="0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0.0</c:formatCode>
                <c:ptCount val="1"/>
                <c:pt idx="0">
                  <c:v>1258.9000000000001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26663424"/>
        <c:axId val="226173696"/>
        <c:axId val="0"/>
      </c:bar3DChart>
      <c:catAx>
        <c:axId val="22666342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26173696"/>
        <c:crosses val="autoZero"/>
        <c:auto val="1"/>
        <c:lblAlgn val="ctr"/>
        <c:lblOffset val="100"/>
        <c:noMultiLvlLbl val="0"/>
      </c:catAx>
      <c:valAx>
        <c:axId val="22617369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22666342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8039215686274508E-3"/>
                  <c:y val="-6.7377296587926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45.3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605042016806723E-2"/>
                  <c:y val="-6.27906976744186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00840336134454E-2"/>
                  <c:y val="-6.9250656167978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66.400000000000006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809523809523808E-2"/>
                  <c:y val="-7.7067147856517929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0.0</c:formatCode>
                <c:ptCount val="1"/>
                <c:pt idx="0">
                  <c:v>58.2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26530432"/>
        <c:axId val="226531968"/>
        <c:axId val="0"/>
      </c:bar3DChart>
      <c:catAx>
        <c:axId val="2265304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26531968"/>
        <c:crosses val="autoZero"/>
        <c:auto val="1"/>
        <c:lblAlgn val="ctr"/>
        <c:lblOffset val="100"/>
        <c:noMultiLvlLbl val="0"/>
      </c:catAx>
      <c:valAx>
        <c:axId val="2265319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653043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81403670844884113"/>
          <c:h val="0.9743353575997710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-1.1204481792717087E-2"/>
                  <c:y val="-4.716981132075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1135.5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2023 года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1.0057471264367816E-2"/>
                  <c:y val="-6.1320754716981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1144.0999999999999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года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0886774590412106E-2"/>
                  <c:y val="-7.94070500243688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tx1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1318.8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2024 года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4026835007693002E-2"/>
                  <c:y val="-6.8396269615234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1359.2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01271808"/>
        <c:axId val="101285888"/>
        <c:axId val="0"/>
      </c:bar3DChart>
      <c:catAx>
        <c:axId val="1012718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285888"/>
        <c:crosses val="autoZero"/>
        <c:auto val="1"/>
        <c:lblAlgn val="ctr"/>
        <c:lblOffset val="100"/>
        <c:noMultiLvlLbl val="0"/>
      </c:catAx>
      <c:valAx>
        <c:axId val="1012858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71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15225115187746"/>
          <c:y val="8.8211614173228328E-2"/>
          <c:w val="0.22734768115578147"/>
          <c:h val="0.76732652559055115"/>
        </c:manualLayout>
      </c:layout>
      <c:overlay val="0"/>
      <c:txPr>
        <a:bodyPr/>
        <a:lstStyle/>
        <a:p>
          <a:pPr>
            <a:defRPr sz="180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177414257649325"/>
          <c:y val="8.2163942654578534E-2"/>
          <c:w val="0.40078510498687669"/>
          <c:h val="0.7664416350346645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доходов 1144,1 млн.руб.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0.10555555555555556"/>
                  <c:y val="-0.19123505976095617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0277777777777777"/>
                  <c:y val="0.20185922974767595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491.7</c:v>
                </c:pt>
                <c:pt idx="1">
                  <c:v>867.4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745762711864406E-3"/>
          <c:y val="3.036576949620428E-2"/>
          <c:w val="0.83075915298723246"/>
          <c:h val="0.9392684610075914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 2023 год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0.05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en-US" sz="240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212,7</a:t>
                    </a:r>
                    <a:endParaRPr lang="en-US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0.0</c:formatCode>
                <c:ptCount val="1"/>
                <c:pt idx="0">
                  <c:v>353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6.6106661236310978E-3"/>
                  <c:y val="-7.279097284970526E-2"/>
                </c:manualLayout>
              </c:layout>
              <c:tx>
                <c:rich>
                  <a:bodyPr/>
                  <a:lstStyle/>
                  <a:p>
                    <a:r>
                      <a:rPr lang="en-US" sz="240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205,6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377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 2024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3.4883961873186905E-3"/>
                  <c:y val="-5.04144498829538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400" b="1" i="0" baseline="0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432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8.0626928212920758E-3"/>
                  <c:y val="-7.2018480566641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0.0</c:formatCode>
                <c:ptCount val="1"/>
                <c:pt idx="0">
                  <c:v>491.7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01559680"/>
        <c:axId val="101569664"/>
        <c:axId val="0"/>
      </c:bar3DChart>
      <c:catAx>
        <c:axId val="10155968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01569664"/>
        <c:crosses val="autoZero"/>
        <c:auto val="1"/>
        <c:lblAlgn val="ctr"/>
        <c:lblOffset val="100"/>
        <c:noMultiLvlLbl val="0"/>
      </c:catAx>
      <c:valAx>
        <c:axId val="10156966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01559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450787401574792"/>
          <c:y val="0.31600447485047983"/>
          <c:w val="0.23703745718225899"/>
          <c:h val="0.28898474647190842"/>
        </c:manualLayout>
      </c:layout>
      <c:overlay val="0"/>
      <c:txPr>
        <a:bodyPr/>
        <a:lstStyle/>
        <a:p>
          <a:pPr>
            <a:defRPr b="1" i="0" baseline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7.7103084786466464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301,6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0.0</c:formatCode>
                <c:ptCount val="1"/>
                <c:pt idx="0">
                  <c:v>301.60000000000002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9544321665674143E-3"/>
                  <c:y val="-7.2226720647773274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324,1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324.10000000000002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 2024 год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1.1891748825514458E-2"/>
                  <c:y val="-5.2551147452722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364.8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9267187189836565E-2"/>
                  <c:y val="-6.796986409087527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418,0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0.0</c:formatCode>
                <c:ptCount val="1"/>
                <c:pt idx="0">
                  <c:v>418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02165504"/>
        <c:axId val="104149760"/>
        <c:axId val="0"/>
      </c:bar3DChart>
      <c:catAx>
        <c:axId val="10216550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04149760"/>
        <c:crosses val="autoZero"/>
        <c:auto val="1"/>
        <c:lblAlgn val="ctr"/>
        <c:lblOffset val="100"/>
        <c:noMultiLvlLbl val="0"/>
      </c:catAx>
      <c:valAx>
        <c:axId val="10414976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02165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613092481086914"/>
          <c:y val="0.35872506827334844"/>
          <c:w val="0.28546571384459296"/>
          <c:h val="0.28254986345330313"/>
        </c:manualLayout>
      </c:layout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517329564573651E-2"/>
          <c:y val="0.15855105202013683"/>
          <c:w val="0.42351234941786126"/>
          <c:h val="0.8123105718342584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4"/>
            <c:bubble3D val="0"/>
            <c:spPr>
              <a:solidFill>
                <a:srgbClr val="00B050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-7.2649572649572655E-2"/>
                  <c:y val="-0.1120218579234972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8.11965811965812E-2"/>
                  <c:y val="-0.1338797814207650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5.128205128205128E-2"/>
                  <c:y val="-0.1612021857923497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2.564102564102564E-2"/>
                  <c:y val="-0.1393442622950819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5.6980056980056983E-3"/>
                  <c:y val="-0.1748633879781420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2.7065527065527065E-2"/>
                  <c:y val="-0.1393442622950819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 -319,8 млн.руб. </c:v>
                </c:pt>
                <c:pt idx="1">
                  <c:v>Акцизы- 39,0 млн.руб. </c:v>
                </c:pt>
                <c:pt idx="2">
                  <c:v>Налог на совокупный доход- 20,4 млн.руб.</c:v>
                </c:pt>
                <c:pt idx="3">
                  <c:v>Налог на имущество физлиц - 4,7 млн.руб.</c:v>
                </c:pt>
                <c:pt idx="4">
                  <c:v>Земельный налог - 18,8 млн.руб.</c:v>
                </c:pt>
                <c:pt idx="5">
                  <c:v>Госпошлина - 4,5 млн.руб.</c:v>
                </c:pt>
                <c:pt idx="6">
                  <c:v>Платежи за пользование природными ресурсами - 10,8 млн.руб.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319.8</c:v>
                </c:pt>
                <c:pt idx="1">
                  <c:v>39</c:v>
                </c:pt>
                <c:pt idx="2">
                  <c:v>20.399999999999999</c:v>
                </c:pt>
                <c:pt idx="3">
                  <c:v>4.7</c:v>
                </c:pt>
                <c:pt idx="4">
                  <c:v>18.8</c:v>
                </c:pt>
                <c:pt idx="5">
                  <c:v>4.5</c:v>
                </c:pt>
                <c:pt idx="6">
                  <c:v>10.8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3846153846153844"/>
          <c:y val="0"/>
          <c:w val="0.45299145299145299"/>
          <c:h val="0.96818639473344525"/>
        </c:manualLayout>
      </c:layout>
      <c:overlay val="0"/>
      <c:txPr>
        <a:bodyPr/>
        <a:lstStyle/>
        <a:p>
          <a:pPr>
            <a:defRPr sz="1500"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effectLst>
      <a:outerShdw blurRad="50800" dist="38100" dir="5400000" algn="t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22782567243197163"/>
                  <c:y val="-0.2393048338593303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67,2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51.4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24632759046144873"/>
                  <c:y val="-0.27183333864643439"/>
                </c:manualLayout>
              </c:layout>
              <c:tx>
                <c:rich>
                  <a:bodyPr/>
                  <a:lstStyle/>
                  <a:p>
                    <a:r>
                      <a:rPr lang="ru-RU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73,8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52.9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-0.10486276079896792"/>
                  <c:y val="5.781312761006089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52,9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67.2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0.34168685645063601"/>
                  <c:y val="0.14678185469731259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i="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51,4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73.8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76456448"/>
        <c:axId val="176457984"/>
        <c:axId val="0"/>
      </c:bar3DChart>
      <c:catAx>
        <c:axId val="17645644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76457984"/>
        <c:crosses val="autoZero"/>
        <c:auto val="1"/>
        <c:lblAlgn val="ctr"/>
        <c:lblOffset val="100"/>
        <c:noMultiLvlLbl val="0"/>
      </c:catAx>
      <c:valAx>
        <c:axId val="1764579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6456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666310778949247"/>
          <c:y val="0.33983168095890848"/>
          <c:w val="0.29215045153254149"/>
          <c:h val="0.28254986345330313"/>
        </c:manualLayout>
      </c:layout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55791395640763"/>
          <c:y val="0.14258649486995945"/>
          <c:w val="0.84311605614515572"/>
          <c:h val="0.827381122814193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explosion val="48"/>
          </c:dPt>
          <c:dPt>
            <c:idx val="4"/>
            <c:bubble3D val="0"/>
            <c:explosion val="16"/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3.5642154900129008E-3"/>
                  <c:y val="-0.1185813863431005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1205792072601198E-2"/>
                  <c:y val="-5.4644808743169399E-3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Платежи </a:t>
                    </a:r>
                    <a:r>
                      <a: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при пользовании природными ресурсами
</a:t>
                    </a:r>
                    <a:r>
                      <a:rPr lang="ru-RU" sz="16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18,2%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046966057208951"/>
                  <c:y val="-6.845875822899186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"/>
                  <c:y val="-0.1886205890930300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8634836958939454E-2"/>
                  <c:y val="-0.1242620799449249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20216557676053204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Прочие </a:t>
                    </a:r>
                    <a:r>
                      <a: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неналоговые доходы
</a:t>
                    </a:r>
                    <a:r>
                      <a:rPr lang="ru-RU" sz="16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15,8%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</c:v>
                </c:pt>
                <c:pt idx="3">
                  <c:v>Доходы от продажи материальныи нематериальных активов</c:v>
                </c:pt>
                <c:pt idx="4">
                  <c:v>Штрафы, санкции, возмещение ущерба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23.8</c:v>
                </c:pt>
                <c:pt idx="1">
                  <c:v>12.4</c:v>
                </c:pt>
                <c:pt idx="2">
                  <c:v>15.1</c:v>
                </c:pt>
                <c:pt idx="3">
                  <c:v>8.5</c:v>
                </c:pt>
                <c:pt idx="4">
                  <c:v>4.8</c:v>
                </c:pt>
                <c:pt idx="5">
                  <c:v>9.1999999999999993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11864406779662E-2"/>
          <c:y val="2.6785714285714284E-2"/>
          <c:w val="0.94936574135860141"/>
          <c:h val="0.8004691044975310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28903379265091861"/>
                  <c:y val="-0.404486595046064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8</a:t>
                    </a:r>
                    <a:r>
                      <a:rPr lang="ru-RU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86,8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782.5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29962062554680663"/>
                  <c:y val="-0.39612441157405931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867,4</a:t>
                    </a:r>
                    <a:endParaRPr lang="en-US" sz="2400" b="1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767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-0.10679300680635259"/>
                  <c:y val="0.27402297384891666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767,0</a:t>
                    </a:r>
                    <a:endParaRPr lang="en-US" sz="2400" b="1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886.8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-0.38580297166244049"/>
                  <c:y val="0.18202705431051888"/>
                </c:manualLayout>
              </c:layout>
              <c:tx>
                <c:rich>
                  <a:bodyPr/>
                  <a:lstStyle/>
                  <a:p>
                    <a:r>
                      <a:rPr lang="ru-RU"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782,5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867.4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76994944"/>
        <c:axId val="177004928"/>
        <c:axId val="0"/>
      </c:bar3DChart>
      <c:catAx>
        <c:axId val="1769949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77004928"/>
        <c:crosses val="autoZero"/>
        <c:auto val="1"/>
        <c:lblAlgn val="ctr"/>
        <c:lblOffset val="100"/>
        <c:noMultiLvlLbl val="0"/>
      </c:catAx>
      <c:valAx>
        <c:axId val="177004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699494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0.89076</cdr:x>
      <cdr:y>0.01667</cdr:y>
    </cdr:from>
    <cdr:to>
      <cdr:x>0.96796</cdr:x>
      <cdr:y>0.08006</cdr:y>
    </cdr:to>
    <cdr:sp macro="" textlink="">
      <cdr:nvSpPr>
        <cdr:cNvPr id="2" name="object 26"/>
        <cdr:cNvSpPr txBox="1"/>
      </cdr:nvSpPr>
      <cdr:spPr>
        <a:xfrm xmlns:a="http://schemas.openxmlformats.org/drawingml/2006/main">
          <a:off x="8077200" y="76200"/>
          <a:ext cx="700066" cy="2898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lIns="0" tIns="12700" rIns="0" bIns="0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12700">
            <a:lnSpc>
              <a:spcPct val="100000"/>
            </a:lnSpc>
            <a:spcBef>
              <a:spcPts val="100"/>
            </a:spcBef>
          </a:pPr>
          <a:r>
            <a:rPr sz="1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Млн</a:t>
          </a:r>
          <a:r>
            <a:rPr sz="1800" b="1" spc="-75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 </a:t>
          </a:r>
          <a:r>
            <a:rPr sz="1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₽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0.25833</cdr:x>
      <cdr:y>0.3506</cdr:y>
    </cdr:from>
    <cdr:to>
      <cdr:x>0.47451</cdr:x>
      <cdr:y>0.57588</cdr:y>
    </cdr:to>
    <cdr:sp macro="" textlink="">
      <cdr:nvSpPr>
        <cdr:cNvPr id="2" name="TextBox 10"/>
        <cdr:cNvSpPr txBox="1"/>
      </cdr:nvSpPr>
      <cdr:spPr>
        <a:xfrm xmlns:a="http://schemas.openxmlformats.org/drawingml/2006/main">
          <a:off x="2362200" y="1676400"/>
          <a:ext cx="1976718" cy="10772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1359,2 </a:t>
          </a:r>
          <a:endParaRPr lang="ru-RU" sz="3200" b="1" dirty="0" smtClean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  <a:p xmlns:a="http://schemas.openxmlformats.org/drawingml/2006/main">
          <a:pPr algn="ctr"/>
          <a:r>
            <a: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Млн </a:t>
          </a:r>
          <a:r>
            <a: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₽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0.02235</cdr:x>
      <cdr:y>0.12118</cdr:y>
    </cdr:from>
    <cdr:to>
      <cdr:x>0.29475</cdr:x>
      <cdr:y>0.44507</cdr:y>
    </cdr:to>
    <cdr:sp macro="" textlink="">
      <cdr:nvSpPr>
        <cdr:cNvPr id="2" name="Блок-схема: память с посл. доступом 1"/>
        <cdr:cNvSpPr/>
      </cdr:nvSpPr>
      <cdr:spPr>
        <a:xfrm xmlns:a="http://schemas.openxmlformats.org/drawingml/2006/main">
          <a:off x="200026" y="572503"/>
          <a:ext cx="2438400" cy="1530186"/>
        </a:xfrm>
        <a:prstGeom xmlns:a="http://schemas.openxmlformats.org/drawingml/2006/main" prst="flowChartMagneticTap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0.74593</cdr:x>
      <cdr:y>0.67742</cdr:y>
    </cdr:from>
    <cdr:to>
      <cdr:x>0.98298</cdr:x>
      <cdr:y>0.94737</cdr:y>
    </cdr:to>
    <cdr:sp macro="" textlink="">
      <cdr:nvSpPr>
        <cdr:cNvPr id="3" name="Блок-схема: память с посл. доступом 2"/>
        <cdr:cNvSpPr/>
      </cdr:nvSpPr>
      <cdr:spPr>
        <a:xfrm xmlns:a="http://schemas.openxmlformats.org/drawingml/2006/main" rot="10800000">
          <a:off x="6677025" y="3200399"/>
          <a:ext cx="2121898" cy="1275355"/>
        </a:xfrm>
        <a:prstGeom xmlns:a="http://schemas.openxmlformats.org/drawingml/2006/main" prst="flowChartMagneticTap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0.74593</cdr:x>
      <cdr:y>0.72581</cdr:y>
    </cdr:from>
    <cdr:to>
      <cdr:x>0.99149</cdr:x>
      <cdr:y>0.9017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6677025" y="3429000"/>
          <a:ext cx="2198049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83%</a:t>
          </a:r>
        </a:p>
        <a:p xmlns:a="http://schemas.openxmlformats.org/drawingml/2006/main">
          <a:pPr algn="ctr"/>
          <a:r>
            <a:rPr lang="ru-RU" sz="2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образование</a:t>
          </a:r>
          <a:endParaRPr lang="ru-RU" sz="24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0.77586</cdr:x>
      <cdr:y>0.02841</cdr:y>
    </cdr:from>
    <cdr:to>
      <cdr:x>0.93103</cdr:x>
      <cdr:y>0.16477</cdr:y>
    </cdr:to>
    <cdr:sp macro="" textlink="">
      <cdr:nvSpPr>
        <cdr:cNvPr id="2" name="Выноска 1 1"/>
        <cdr:cNvSpPr/>
      </cdr:nvSpPr>
      <cdr:spPr>
        <a:xfrm xmlns:a="http://schemas.openxmlformats.org/drawingml/2006/main">
          <a:off x="6858000" y="127000"/>
          <a:ext cx="1371600" cy="609600"/>
        </a:xfrm>
        <a:prstGeom xmlns:a="http://schemas.openxmlformats.org/drawingml/2006/main" prst="borderCallout1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0.78448</cdr:x>
      <cdr:y>0.5082</cdr:y>
    </cdr:from>
    <cdr:to>
      <cdr:x>0.93103</cdr:x>
      <cdr:y>0.65574</cdr:y>
    </cdr:to>
    <cdr:sp macro="" textlink="">
      <cdr:nvSpPr>
        <cdr:cNvPr id="3" name="Выноска 1 2"/>
        <cdr:cNvSpPr/>
      </cdr:nvSpPr>
      <cdr:spPr>
        <a:xfrm xmlns:a="http://schemas.openxmlformats.org/drawingml/2006/main">
          <a:off x="6934200" y="2362200"/>
          <a:ext cx="1295400" cy="685800"/>
        </a:xfrm>
        <a:prstGeom xmlns:a="http://schemas.openxmlformats.org/drawingml/2006/main" prst="borderCallout1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</cdr:x>
      <cdr:y>0.52459</cdr:y>
    </cdr:from>
    <cdr:to>
      <cdr:x>0.97363</cdr:x>
      <cdr:y>0.6504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6629400" y="2438400"/>
          <a:ext cx="1976710" cy="58478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59,1%</a:t>
          </a:r>
          <a:endParaRPr lang="ru-RU" sz="32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0.82203</cdr:x>
      <cdr:y>0.09836</cdr:y>
    </cdr:from>
    <cdr:to>
      <cdr:x>0.96873</cdr:x>
      <cdr:y>0.23472</cdr:y>
    </cdr:to>
    <cdr:sp macro="" textlink="">
      <cdr:nvSpPr>
        <cdr:cNvPr id="2" name="Выноска 1 1"/>
        <cdr:cNvSpPr/>
      </cdr:nvSpPr>
      <cdr:spPr>
        <a:xfrm xmlns:a="http://schemas.openxmlformats.org/drawingml/2006/main">
          <a:off x="7391400" y="457200"/>
          <a:ext cx="1319048" cy="633829"/>
        </a:xfrm>
        <a:prstGeom xmlns:a="http://schemas.openxmlformats.org/drawingml/2006/main" prst="borderCallout1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0.75424</cdr:x>
      <cdr:y>0.52459</cdr:y>
    </cdr:from>
    <cdr:to>
      <cdr:x>0.89231</cdr:x>
      <cdr:y>0.67213</cdr:y>
    </cdr:to>
    <cdr:sp macro="" textlink="">
      <cdr:nvSpPr>
        <cdr:cNvPr id="3" name="Выноска 1 2"/>
        <cdr:cNvSpPr/>
      </cdr:nvSpPr>
      <cdr:spPr>
        <a:xfrm xmlns:a="http://schemas.openxmlformats.org/drawingml/2006/main">
          <a:off x="6781800" y="2438400"/>
          <a:ext cx="1241518" cy="685796"/>
        </a:xfrm>
        <a:prstGeom xmlns:a="http://schemas.openxmlformats.org/drawingml/2006/main" prst="borderCallout1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0.74576</cdr:x>
      <cdr:y>0.54098</cdr:y>
    </cdr:from>
    <cdr:to>
      <cdr:x>0.90094</cdr:x>
      <cdr:y>0.66679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6705600" y="2514600"/>
          <a:ext cx="1395248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17,8%</a:t>
          </a:r>
          <a:endParaRPr lang="ru-RU" sz="32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0.82203</cdr:x>
      <cdr:y>0.09836</cdr:y>
    </cdr:from>
    <cdr:to>
      <cdr:x>0.97721</cdr:x>
      <cdr:y>0.22417</cdr:y>
    </cdr:to>
    <cdr:sp macro="" textlink="">
      <cdr:nvSpPr>
        <cdr:cNvPr id="5" name="TextBox 10"/>
        <cdr:cNvSpPr txBox="1"/>
      </cdr:nvSpPr>
      <cdr:spPr>
        <a:xfrm xmlns:a="http://schemas.openxmlformats.org/drawingml/2006/main">
          <a:off x="7391400" y="457200"/>
          <a:ext cx="1395248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14,4%</a:t>
          </a:r>
          <a:endParaRPr lang="ru-RU" sz="32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0.73504</cdr:x>
      <cdr:y>0.15748</cdr:y>
    </cdr:from>
    <cdr:to>
      <cdr:x>0.98291</cdr:x>
      <cdr:y>0.3622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6553200" y="762000"/>
          <a:ext cx="2209800" cy="990600"/>
        </a:xfrm>
        <a:prstGeom xmlns:a="http://schemas.openxmlformats.org/drawingml/2006/main" prst="wedgeRectCallou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0.74107</cdr:x>
      <cdr:y>0.39742</cdr:y>
    </cdr:from>
    <cdr:to>
      <cdr:x>0.79464</cdr:x>
      <cdr:y>0.46366</cdr:y>
    </cdr:to>
    <cdr:sp macro="" textlink="">
      <cdr:nvSpPr>
        <cdr:cNvPr id="2" name="TextBox 1"/>
        <cdr:cNvSpPr txBox="1"/>
      </cdr:nvSpPr>
      <cdr:spPr>
        <a:xfrm xmlns:a="http://schemas.openxmlformats.org/drawingml/2006/main" rot="13097177" flipV="1">
          <a:off x="6324600" y="1371600"/>
          <a:ext cx="457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0.6875</cdr:x>
      <cdr:y>0.35327</cdr:y>
    </cdr:from>
    <cdr:to>
      <cdr:x>0.79464</cdr:x>
      <cdr:y>0.61822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867400" y="1219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0.61538</cdr:x>
      <cdr:y>0.68852</cdr:y>
    </cdr:from>
    <cdr:to>
      <cdr:x>0.97396</cdr:x>
      <cdr:y>0.91803</cdr:y>
    </cdr:to>
    <cdr:sp macro="" textlink="">
      <cdr:nvSpPr>
        <cdr:cNvPr id="5" name="Прямоугольная выноска 4"/>
        <cdr:cNvSpPr/>
      </cdr:nvSpPr>
      <cdr:spPr>
        <a:xfrm xmlns:a="http://schemas.openxmlformats.org/drawingml/2006/main">
          <a:off x="5627078" y="3200400"/>
          <a:ext cx="3278798" cy="1066800"/>
        </a:xfrm>
        <a:prstGeom xmlns:a="http://schemas.openxmlformats.org/drawingml/2006/main" prst="wedgeRectCallou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0.61563</cdr:x>
      <cdr:y>0.70902</cdr:y>
    </cdr:from>
    <cdr:to>
      <cdr:x>0.98253</cdr:x>
      <cdr:y>0.88779</cdr:y>
    </cdr:to>
    <cdr:sp macro="" textlink="">
      <cdr:nvSpPr>
        <cdr:cNvPr id="6" name="TextBox 10"/>
        <cdr:cNvSpPr txBox="1"/>
      </cdr:nvSpPr>
      <cdr:spPr>
        <a:xfrm xmlns:a="http://schemas.openxmlformats.org/drawingml/2006/main">
          <a:off x="5629275" y="3295650"/>
          <a:ext cx="3354998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14 муниципальных программ</a:t>
          </a:r>
          <a:endParaRPr lang="ru-RU" sz="24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F1928-338E-4A47-9C8B-D0E227947811}" type="datetimeFigureOut">
              <a:rPr lang="ru-RU" smtClean="0"/>
              <a:t>10.03.2025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43163"/>
            <a:ext cx="7315200" cy="2314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59FBD-CC54-42DB-929A-27A744164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959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59FBD-CC54-42DB-929A-27A74416498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942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59FBD-CC54-42DB-929A-27A74416498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565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38404" y="344551"/>
            <a:ext cx="8267191" cy="2393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94461" y="1263522"/>
            <a:ext cx="3396615" cy="3104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026389" y="0"/>
            <a:ext cx="2117610" cy="223901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1228" y="896492"/>
            <a:ext cx="5563870" cy="2349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1" y="990600"/>
            <a:ext cx="8686799" cy="2598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МАТЕРИАЛЫ</a:t>
            </a:r>
            <a:b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к проекту решения Совета депутатов муниципального образования «Муниципальный округ </a:t>
            </a:r>
            <a:r>
              <a:rPr lang="ru-RU" b="1" dirty="0" err="1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Якшур-Бодьинский</a:t>
            </a:r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район Удмуртской Республики» «Об утверждении годового отчета об исполнении бюджета муниципального образования «Муниципальный округ </a:t>
            </a:r>
            <a:r>
              <a:rPr lang="ru-RU" b="1" dirty="0" err="1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Якшур-Бодьинский</a:t>
            </a:r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район Удмуртской Республики» </a:t>
            </a:r>
            <a:r>
              <a:rPr lang="ru-RU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2024 год»</a:t>
            </a:r>
            <a:endParaRPr lang="ru-RU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8125" y="742950"/>
            <a:ext cx="5753912" cy="45719"/>
          </a:xfrm>
          <a:custGeom>
            <a:avLst/>
            <a:gdLst/>
            <a:ahLst/>
            <a:cxnLst/>
            <a:rect l="l" t="t" r="r" b="b"/>
            <a:pathLst>
              <a:path w="6219825">
                <a:moveTo>
                  <a:pt x="0" y="0"/>
                </a:moveTo>
                <a:lnTo>
                  <a:pt x="6219697" y="0"/>
                </a:lnTo>
              </a:path>
            </a:pathLst>
          </a:custGeom>
          <a:ln w="285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38125" y="3943350"/>
            <a:ext cx="44958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625"/>
              </a:spcBef>
            </a:pPr>
            <a:r>
              <a:rPr lang="ru-RU" sz="1600" spc="-20" dirty="0" smtClean="0">
                <a:solidFill>
                  <a:srgbClr val="404040"/>
                </a:solidFill>
                <a:latin typeface="Microsoft Sans Serif"/>
                <a:cs typeface="Microsoft Sans Serif"/>
              </a:rPr>
              <a:t>Управление финансов Администрации муниципального образования «Муниципальный округ </a:t>
            </a:r>
            <a:r>
              <a:rPr lang="ru-RU" sz="1600" spc="-20" dirty="0" err="1" smtClean="0">
                <a:solidFill>
                  <a:srgbClr val="404040"/>
                </a:solidFill>
                <a:latin typeface="Microsoft Sans Serif"/>
                <a:cs typeface="Microsoft Sans Serif"/>
              </a:rPr>
              <a:t>Якшур-Бодьинский</a:t>
            </a:r>
            <a:r>
              <a:rPr lang="ru-RU" sz="1600" spc="-20" dirty="0" smtClean="0">
                <a:solidFill>
                  <a:srgbClr val="404040"/>
                </a:solidFill>
                <a:latin typeface="Microsoft Sans Serif"/>
                <a:cs typeface="Microsoft Sans Serif"/>
              </a:rPr>
              <a:t> район Удмуртской Республики»</a:t>
            </a:r>
            <a:endParaRPr lang="ru-RU" sz="1600" spc="-20" dirty="0">
              <a:solidFill>
                <a:srgbClr val="404040"/>
              </a:solidFill>
              <a:latin typeface="Microsoft Sans Serif"/>
              <a:cs typeface="Microsoft Sans Serif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90791"/>
            <a:ext cx="762000" cy="89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 smtClean="0"/>
              <a:t>Безвозмездные поступления в бюджет </a:t>
            </a:r>
            <a:endParaRPr lang="ru-RU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57909130"/>
              </p:ext>
            </p:extLst>
          </p:nvPr>
        </p:nvGraphicFramePr>
        <p:xfrm>
          <a:off x="0" y="438150"/>
          <a:ext cx="914400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Текст 2"/>
          <p:cNvSpPr txBox="1">
            <a:spLocks/>
          </p:cNvSpPr>
          <p:nvPr/>
        </p:nvSpPr>
        <p:spPr>
          <a:xfrm>
            <a:off x="4499033" y="4171950"/>
            <a:ext cx="241197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97,8%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0595588">
            <a:off x="1560233" y="836566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113,1%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077200" y="4381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4149191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Структура безвозмездных поступлений  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7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4522647"/>
              </p:ext>
            </p:extLst>
          </p:nvPr>
        </p:nvGraphicFramePr>
        <p:xfrm>
          <a:off x="0" y="361950"/>
          <a:ext cx="9120809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9491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бюджета по расходам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27636001"/>
              </p:ext>
            </p:extLst>
          </p:nvPr>
        </p:nvGraphicFramePr>
        <p:xfrm>
          <a:off x="152400" y="438150"/>
          <a:ext cx="8839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 rot="19744644">
            <a:off x="1955102" y="1947767"/>
            <a:ext cx="3459184" cy="9144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120,2%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2192977" y="590550"/>
            <a:ext cx="317397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kern="0" dirty="0" smtClean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96,7%</a:t>
            </a:r>
            <a:endParaRPr lang="ru-RU" sz="2400" b="1" kern="0" dirty="0">
              <a:solidFill>
                <a:srgbClr val="C000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object 26"/>
          <p:cNvSpPr txBox="1"/>
          <p:nvPr/>
        </p:nvSpPr>
        <p:spPr>
          <a:xfrm>
            <a:off x="8077200" y="4381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3059920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l"/>
            <a:r>
              <a:rPr lang="ru-RU" b="1" dirty="0" smtClean="0"/>
              <a:t>Расходы на социальную сферу</a:t>
            </a:r>
            <a:endParaRPr lang="ru-RU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70673780"/>
              </p:ext>
            </p:extLst>
          </p:nvPr>
        </p:nvGraphicFramePr>
        <p:xfrm>
          <a:off x="28575" y="361950"/>
          <a:ext cx="8951274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10"/>
          <p:cNvSpPr txBox="1"/>
          <p:nvPr/>
        </p:nvSpPr>
        <p:spPr>
          <a:xfrm>
            <a:off x="3371850" y="2266950"/>
            <a:ext cx="19767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950,5 </a:t>
            </a: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 </a:t>
            </a:r>
            <a:r>
              <a:rPr lang="ru-RU" sz="32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  <p:sp>
        <p:nvSpPr>
          <p:cNvPr id="7" name="TextBox 10"/>
          <p:cNvSpPr txBox="1"/>
          <p:nvPr/>
        </p:nvSpPr>
        <p:spPr>
          <a:xfrm>
            <a:off x="457200" y="1066621"/>
            <a:ext cx="19767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72,2% от всех расходов</a:t>
            </a:r>
            <a:endParaRPr lang="ru-RU" sz="24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85725" y="3790950"/>
            <a:ext cx="2895600" cy="12954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120,2%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00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8163" y="-22477"/>
            <a:ext cx="8767673" cy="460628"/>
          </a:xfrm>
        </p:spPr>
        <p:txBody>
          <a:bodyPr/>
          <a:lstStyle/>
          <a:p>
            <a:pPr algn="ctr"/>
            <a:r>
              <a:rPr lang="ru-RU" b="1" dirty="0" smtClean="0"/>
              <a:t>Расходы на социальную сферу</a:t>
            </a:r>
            <a:endParaRPr lang="ru-RU" b="1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466174008"/>
              </p:ext>
            </p:extLst>
          </p:nvPr>
        </p:nvGraphicFramePr>
        <p:xfrm>
          <a:off x="152400" y="361950"/>
          <a:ext cx="8839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0"/>
          <p:cNvSpPr txBox="1"/>
          <p:nvPr/>
        </p:nvSpPr>
        <p:spPr>
          <a:xfrm>
            <a:off x="6705600" y="514350"/>
            <a:ext cx="1976710" cy="58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62%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362200" y="349540"/>
            <a:ext cx="3459184" cy="9144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122,1%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229600" y="103459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4572000" y="2114550"/>
            <a:ext cx="4267200" cy="3810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287,4 млн.  руб. или 58,4 % 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331483" y="3952875"/>
            <a:ext cx="4267200" cy="3810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222,4 млн. руб. или 59%</a:t>
            </a:r>
          </a:p>
        </p:txBody>
      </p:sp>
    </p:spTree>
    <p:extLst>
      <p:ext uri="{BB962C8B-B14F-4D97-AF65-F5344CB8AC3E}">
        <p14:creationId xmlns:p14="http://schemas.microsoft.com/office/powerpoint/2010/main" val="4151090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Исполнение бюджета по отраслевым разделам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07724"/>
              </p:ext>
            </p:extLst>
          </p:nvPr>
        </p:nvGraphicFramePr>
        <p:xfrm>
          <a:off x="42843" y="356497"/>
          <a:ext cx="8991598" cy="46567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43357"/>
                <a:gridCol w="1752600"/>
                <a:gridCol w="1752600"/>
                <a:gridCol w="1643041"/>
              </a:tblGrid>
              <a:tr h="310253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Наименование показателя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План </a:t>
                      </a: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 </a:t>
                      </a: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год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marL="0" indent="857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Исполнение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% исполнения</a:t>
                      </a:r>
                    </a:p>
                  </a:txBody>
                  <a:tcPr marL="51076" marR="51076" marT="0" marB="0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ВСЕГО РАСХОДОВ: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1361,3</a:t>
                      </a:r>
                      <a:endParaRPr lang="ru-RU" sz="18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1317,1</a:t>
                      </a:r>
                      <a:endParaRPr lang="ru-RU" sz="18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96,7</a:t>
                      </a:r>
                    </a:p>
                  </a:txBody>
                  <a:tcPr marL="51076" marR="51076" marT="0" marB="0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Общегосударственные вопросы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172,0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171,0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99,4</a:t>
                      </a: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Национальная оборона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1,9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1,9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51076" marR="51076" marT="0" marB="0" anchor="b"/>
                </a:tc>
              </a:tr>
              <a:tr h="261056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5,2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78,8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Национальная экономика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142,1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135,7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95,5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58,9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53,6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91</a:t>
                      </a: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Охрана окружающей среды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0,7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0,2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28,6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Образование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797,3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787,0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98,7</a:t>
                      </a: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Культура, кинематография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131,8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131,7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99,9</a:t>
                      </a: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Здравоохранение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Социальная политика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10,8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10,0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92,3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Физическая культура и спорт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40,4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21,7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53,7</a:t>
                      </a:r>
                    </a:p>
                  </a:txBody>
                  <a:tcPr marL="51076" marR="51076" marT="0" marB="0" anchor="b"/>
                </a:tc>
              </a:tr>
              <a:tr h="261056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Обслуживание </a:t>
                      </a: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муниципального долга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51076" marR="51076" marT="0" marB="0" anchor="b"/>
                </a:tc>
              </a:tr>
            </a:tbl>
          </a:graphicData>
        </a:graphic>
      </p:graphicFrame>
      <p:sp>
        <p:nvSpPr>
          <p:cNvPr id="5" name="object 26"/>
          <p:cNvSpPr txBox="1"/>
          <p:nvPr/>
        </p:nvSpPr>
        <p:spPr>
          <a:xfrm>
            <a:off x="8305800" y="64638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3766382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77808" y="4816855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6496" y="85090"/>
            <a:ext cx="8245475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735"/>
              </a:lnSpc>
              <a:spcBef>
                <a:spcPts val="100"/>
              </a:spcBef>
            </a:pPr>
            <a:r>
              <a:rPr b="1" spc="-60" dirty="0"/>
              <a:t>Результаты</a:t>
            </a:r>
            <a:r>
              <a:rPr b="1" dirty="0"/>
              <a:t> </a:t>
            </a:r>
            <a:r>
              <a:rPr b="1" spc="-15" dirty="0"/>
              <a:t>исполнения</a:t>
            </a:r>
            <a:r>
              <a:rPr b="1" spc="30" dirty="0"/>
              <a:t> </a:t>
            </a:r>
            <a:r>
              <a:rPr b="1" spc="-40" dirty="0"/>
              <a:t>годового</a:t>
            </a:r>
            <a:r>
              <a:rPr b="1" spc="15" dirty="0"/>
              <a:t> </a:t>
            </a:r>
            <a:r>
              <a:rPr b="1" spc="-5" dirty="0"/>
              <a:t>плана</a:t>
            </a:r>
            <a:r>
              <a:rPr b="1" spc="45" dirty="0"/>
              <a:t> </a:t>
            </a:r>
            <a:r>
              <a:rPr b="1" spc="-20" dirty="0" err="1"/>
              <a:t>по</a:t>
            </a:r>
            <a:r>
              <a:rPr b="1" spc="20" dirty="0"/>
              <a:t> </a:t>
            </a:r>
            <a:r>
              <a:rPr b="1" spc="-25" dirty="0" err="1" smtClean="0"/>
              <a:t>расходам</a:t>
            </a:r>
            <a:endParaRPr b="1" spc="-25" dirty="0"/>
          </a:p>
        </p:txBody>
      </p:sp>
      <p:sp>
        <p:nvSpPr>
          <p:cNvPr id="4" name="object 4"/>
          <p:cNvSpPr txBox="1">
            <a:spLocks noGrp="1"/>
          </p:cNvSpPr>
          <p:nvPr>
            <p:ph sz="half" idx="2"/>
          </p:nvPr>
        </p:nvSpPr>
        <p:spPr>
          <a:xfrm>
            <a:off x="152400" y="742950"/>
            <a:ext cx="4648200" cy="35522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2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Топ-3</a:t>
            </a:r>
            <a:r>
              <a:rPr sz="2000" b="1" spc="-7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отраслей</a:t>
            </a:r>
          </a:p>
          <a:p>
            <a:pPr algn="ctr">
              <a:lnSpc>
                <a:spcPct val="100000"/>
              </a:lnSpc>
            </a:pPr>
            <a:r>
              <a:rPr sz="20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</a:t>
            </a:r>
            <a:r>
              <a:rPr sz="2000" b="1" spc="-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u="heavy" spc="-25" dirty="0">
                <a:solidFill>
                  <a:srgbClr val="008947"/>
                </a:solidFill>
                <a:uFill>
                  <a:solidFill>
                    <a:srgbClr val="008947"/>
                  </a:solidFill>
                </a:u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высоким</a:t>
            </a:r>
            <a:r>
              <a:rPr sz="2000" b="1" dirty="0">
                <a:solidFill>
                  <a:srgbClr val="008947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2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уровнем</a:t>
            </a:r>
            <a:r>
              <a:rPr sz="2000" b="1" spc="5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исполнения</a:t>
            </a:r>
          </a:p>
          <a:p>
            <a:pPr algn="ctr">
              <a:lnSpc>
                <a:spcPct val="100000"/>
              </a:lnSpc>
            </a:pPr>
            <a:r>
              <a:rPr sz="2000" b="1" spc="-3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годового</a:t>
            </a:r>
            <a:r>
              <a:rPr sz="2000" b="1" spc="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плана</a:t>
            </a:r>
            <a:r>
              <a:rPr sz="20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</a:t>
            </a:r>
            <a:r>
              <a:rPr sz="2000" b="1" spc="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2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расходам:</a:t>
            </a:r>
          </a:p>
          <a:p>
            <a:pPr marL="65405" marR="1063625" algn="just">
              <a:lnSpc>
                <a:spcPct val="100000"/>
              </a:lnSpc>
              <a:spcBef>
                <a:spcPts val="1200"/>
              </a:spcBef>
              <a:tabLst>
                <a:tab pos="405130" algn="l"/>
                <a:tab pos="405765" algn="l"/>
              </a:tabLst>
            </a:pPr>
            <a:r>
              <a:rPr lang="ru-RU" sz="2000" b="1" spc="-15" dirty="0" smtClean="0">
                <a:solidFill>
                  <a:srgbClr val="008947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1.Культура,  кинематография</a:t>
            </a:r>
          </a:p>
          <a:p>
            <a:pPr marL="65405" marR="1063625" algn="just">
              <a:lnSpc>
                <a:spcPct val="100000"/>
              </a:lnSpc>
              <a:spcBef>
                <a:spcPts val="1200"/>
              </a:spcBef>
              <a:tabLst>
                <a:tab pos="405130" algn="l"/>
                <a:tab pos="405765" algn="l"/>
              </a:tabLst>
            </a:pP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R="762635" algn="just">
              <a:lnSpc>
                <a:spcPct val="100000"/>
              </a:lnSpc>
              <a:spcBef>
                <a:spcPts val="1200"/>
              </a:spcBef>
              <a:tabLst>
                <a:tab pos="404813" algn="l"/>
                <a:tab pos="404813" algn="l"/>
                <a:tab pos="3676650" algn="l"/>
              </a:tabLst>
            </a:pPr>
            <a:r>
              <a:rPr lang="ru-RU" sz="2000" b="1" spc="-10" dirty="0" smtClean="0">
                <a:solidFill>
                  <a:srgbClr val="008947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2.Общегосударственные вопросы</a:t>
            </a:r>
          </a:p>
          <a:p>
            <a:pPr marR="762635" algn="just">
              <a:lnSpc>
                <a:spcPct val="100000"/>
              </a:lnSpc>
              <a:spcBef>
                <a:spcPts val="1200"/>
              </a:spcBef>
              <a:tabLst>
                <a:tab pos="404813" algn="l"/>
                <a:tab pos="404813" algn="l"/>
                <a:tab pos="3676650" algn="l"/>
              </a:tabLst>
            </a:pPr>
            <a:endParaRPr lang="ru-RU" sz="2000" b="1" spc="-10" dirty="0" smtClean="0">
              <a:solidFill>
                <a:srgbClr val="008947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65405" marR="762635" algn="just">
              <a:lnSpc>
                <a:spcPct val="100000"/>
              </a:lnSpc>
              <a:spcBef>
                <a:spcPts val="1200"/>
              </a:spcBef>
              <a:tabLst>
                <a:tab pos="405130" algn="l"/>
                <a:tab pos="405765" algn="l"/>
              </a:tabLst>
            </a:pPr>
            <a:r>
              <a:rPr lang="ru-RU" sz="2000" b="1" spc="-10" dirty="0" smtClean="0">
                <a:solidFill>
                  <a:srgbClr val="008947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3. Образование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271876"/>
              </p:ext>
            </p:extLst>
          </p:nvPr>
        </p:nvGraphicFramePr>
        <p:xfrm>
          <a:off x="3886200" y="1885950"/>
          <a:ext cx="990600" cy="2514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0600"/>
              </a:tblGrid>
              <a:tr h="718004">
                <a:tc>
                  <a:txBody>
                    <a:bodyPr/>
                    <a:lstStyle/>
                    <a:p>
                      <a:pPr marR="119380" algn="ctr">
                        <a:lnSpc>
                          <a:spcPts val="2215"/>
                        </a:lnSpc>
                      </a:pPr>
                      <a:r>
                        <a:rPr lang="ru-RU" sz="2000" b="1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99,9</a:t>
                      </a:r>
                      <a:r>
                        <a:rPr sz="2000" b="1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</a:tr>
              <a:tr h="1025720">
                <a:tc>
                  <a:txBody>
                    <a:bodyPr/>
                    <a:lstStyle/>
                    <a:p>
                      <a:pPr marR="119380" algn="ctr">
                        <a:lnSpc>
                          <a:spcPct val="100000"/>
                        </a:lnSpc>
                        <a:spcBef>
                          <a:spcPts val="1964"/>
                        </a:spcBef>
                      </a:pPr>
                      <a:r>
                        <a:rPr lang="ru-RU" sz="2000" b="1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99,4</a:t>
                      </a:r>
                      <a:r>
                        <a:rPr sz="2000" b="1" spc="-50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000" b="1" dirty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49554" marB="0"/>
                </a:tc>
              </a:tr>
              <a:tr h="770876">
                <a:tc>
                  <a:txBody>
                    <a:bodyPr/>
                    <a:lstStyle/>
                    <a:p>
                      <a:pPr marR="119380" algn="ctr">
                        <a:lnSpc>
                          <a:spcPts val="2325"/>
                        </a:lnSpc>
                        <a:spcBef>
                          <a:spcPts val="1964"/>
                        </a:spcBef>
                      </a:pPr>
                      <a:r>
                        <a:rPr lang="ru-RU" sz="2000" b="1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98,7</a:t>
                      </a:r>
                      <a:r>
                        <a:rPr sz="2000" b="1" spc="-50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000" b="1" dirty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49554" marB="0"/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4947665" y="1047750"/>
            <a:ext cx="3513963" cy="2628925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55244">
              <a:lnSpc>
                <a:spcPct val="100000"/>
              </a:lnSpc>
              <a:spcBef>
                <a:spcPts val="100"/>
              </a:spcBef>
            </a:pPr>
            <a:r>
              <a:rPr sz="2000" b="1" u="heavy" spc="-3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Низкий</a:t>
            </a:r>
            <a:r>
              <a:rPr sz="2000" b="1" spc="-35" dirty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5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уровень</a:t>
            </a:r>
            <a:r>
              <a:rPr sz="2000" b="1" spc="55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исполнения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000" b="1" spc="-3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годового</a:t>
            </a:r>
            <a:r>
              <a:rPr sz="2000" b="1" spc="2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плана</a:t>
            </a:r>
            <a:r>
              <a:rPr sz="2000" b="1" spc="2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5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</a:t>
            </a:r>
            <a:r>
              <a:rPr sz="2000" b="1" spc="2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2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расходам: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lang="ru-RU" sz="20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83234" indent="-342900" algn="just">
              <a:lnSpc>
                <a:spcPct val="100000"/>
              </a:lnSpc>
              <a:buAutoNum type="arabicPeriod"/>
              <a:tabLst>
                <a:tab pos="482600" algn="l"/>
                <a:tab pos="483234" algn="l"/>
              </a:tabLst>
            </a:pPr>
            <a:r>
              <a:rPr sz="2000" b="1" spc="-15" dirty="0" err="1" smtClean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Охрана</a:t>
            </a:r>
            <a:r>
              <a:rPr sz="2000" b="1" spc="-25" dirty="0" smtClean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окружающей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83234" algn="just">
              <a:lnSpc>
                <a:spcPct val="100000"/>
              </a:lnSpc>
            </a:pPr>
            <a:r>
              <a:rPr sz="2000" b="1" spc="-10" dirty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среды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83234" marR="1247140" indent="-342900" algn="just" defTabSz="3495675">
              <a:lnSpc>
                <a:spcPct val="100000"/>
              </a:lnSpc>
              <a:spcBef>
                <a:spcPts val="1200"/>
              </a:spcBef>
              <a:buAutoNum type="arabicPeriod" startAt="2"/>
              <a:tabLst>
                <a:tab pos="482600" algn="l"/>
                <a:tab pos="483234" algn="l"/>
              </a:tabLst>
            </a:pPr>
            <a:r>
              <a:rPr lang="ru-RU" sz="2000" b="1" spc="-5" dirty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Физическая культура и </a:t>
            </a:r>
            <a:r>
              <a:rPr lang="ru-RU" sz="2000" b="1" spc="-5" dirty="0" smtClean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спорт</a:t>
            </a:r>
            <a:endParaRPr lang="ru-RU" sz="2000" b="1" spc="-5" dirty="0">
              <a:solidFill>
                <a:srgbClr val="C000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22931"/>
              </p:ext>
            </p:extLst>
          </p:nvPr>
        </p:nvGraphicFramePr>
        <p:xfrm>
          <a:off x="8229600" y="2114550"/>
          <a:ext cx="830580" cy="1299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0580"/>
              </a:tblGrid>
              <a:tr h="649605">
                <a:tc>
                  <a:txBody>
                    <a:bodyPr/>
                    <a:lstStyle/>
                    <a:p>
                      <a:pPr algn="ctr">
                        <a:lnSpc>
                          <a:spcPts val="2215"/>
                        </a:lnSpc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28,6</a:t>
                      </a:r>
                      <a:r>
                        <a:rPr sz="2000" b="1" spc="-50" dirty="0" smtClean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000" b="1" dirty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</a:tr>
              <a:tr h="649605">
                <a:tc>
                  <a:txBody>
                    <a:bodyPr/>
                    <a:lstStyle/>
                    <a:p>
                      <a:pPr algn="ctr">
                        <a:lnSpc>
                          <a:spcPts val="2325"/>
                        </a:lnSpc>
                        <a:spcBef>
                          <a:spcPts val="1965"/>
                        </a:spcBef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53,7 </a:t>
                      </a:r>
                      <a:r>
                        <a:rPr sz="2000" b="1" dirty="0" smtClean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4955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6625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 smtClean="0"/>
              <a:t>Расходы на поддержку отдельных отраслей экономики</a:t>
            </a:r>
            <a:endParaRPr lang="ru-RU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30950055"/>
              </p:ext>
            </p:extLst>
          </p:nvPr>
        </p:nvGraphicFramePr>
        <p:xfrm>
          <a:off x="152400" y="361950"/>
          <a:ext cx="8991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2362200" y="349540"/>
            <a:ext cx="3459184" cy="9144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95,1%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object 26"/>
          <p:cNvSpPr txBox="1"/>
          <p:nvPr/>
        </p:nvSpPr>
        <p:spPr>
          <a:xfrm>
            <a:off x="8305800" y="373511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4001030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46062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Информация о реализации национальных проектов </a:t>
            </a:r>
            <a:b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744762"/>
              </p:ext>
            </p:extLst>
          </p:nvPr>
        </p:nvGraphicFramePr>
        <p:xfrm>
          <a:off x="147615" y="789886"/>
          <a:ext cx="8839201" cy="4140828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28841"/>
                <a:gridCol w="3928533"/>
                <a:gridCol w="1844380"/>
                <a:gridCol w="1286790"/>
                <a:gridCol w="1250657"/>
              </a:tblGrid>
              <a:tr h="57913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№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п/п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Наименование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План на 2024 год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Исполнение за 2024 год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% исполнения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</a:tr>
              <a:tr h="72399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</a:t>
                      </a: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«Безопасные качественные дороги» 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40,0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40,0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 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</a:tr>
              <a:tr h="51145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«Культура»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10,7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10,7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99,9</a:t>
                      </a:r>
                    </a:p>
                  </a:txBody>
                  <a:tcPr marL="27362" marR="27362" marT="0" marB="0"/>
                </a:tc>
              </a:tr>
              <a:tr h="72399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</a:t>
                      </a: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«Демография»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 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5,7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 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5,2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 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92,3</a:t>
                      </a:r>
                    </a:p>
                  </a:txBody>
                  <a:tcPr marL="27362" marR="27362" marT="0" marB="0"/>
                </a:tc>
              </a:tr>
              <a:tr h="61224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</a:t>
                      </a: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«Образование</a:t>
                      </a: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»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4,6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4,5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97,9</a:t>
                      </a:r>
                    </a:p>
                  </a:txBody>
                  <a:tcPr marL="27362" marR="27362" marT="0" marB="0"/>
                </a:tc>
              </a:tr>
              <a:tr h="56937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 </a:t>
                      </a: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«Жилье и городская среда</a:t>
                      </a: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»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13,9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13,9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99,9</a:t>
                      </a:r>
                    </a:p>
                  </a:txBody>
                  <a:tcPr marL="27362" marR="27362" marT="0" marB="0"/>
                </a:tc>
              </a:tr>
              <a:tr h="349829"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ИТОГО</a:t>
                      </a:r>
                      <a:endParaRPr lang="ru-RU" sz="24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74,9</a:t>
                      </a:r>
                      <a:endParaRPr lang="ru-RU" sz="24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74,3</a:t>
                      </a:r>
                      <a:endParaRPr lang="ru-RU" sz="24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99,3</a:t>
                      </a:r>
                      <a:endParaRPr lang="ru-RU" sz="24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43088" y="538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ject 26"/>
          <p:cNvSpPr txBox="1"/>
          <p:nvPr/>
        </p:nvSpPr>
        <p:spPr>
          <a:xfrm>
            <a:off x="8305800" y="373511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582903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0"/>
            <a:ext cx="4495801" cy="738664"/>
          </a:xfrm>
        </p:spPr>
        <p:txBody>
          <a:bodyPr/>
          <a:lstStyle/>
          <a:p>
            <a:pPr algn="ctr"/>
            <a:r>
              <a:rPr lang="ru-RU" b="1" dirty="0" smtClean="0"/>
              <a:t>Исполнение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резервного фонда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6200" y="971550"/>
            <a:ext cx="4419600" cy="3570208"/>
          </a:xfrm>
        </p:spPr>
        <p:txBody>
          <a:bodyPr/>
          <a:lstStyle/>
          <a:p>
            <a:pPr algn="ctr"/>
            <a:r>
              <a:rPr lang="ru-RU" sz="2800" dirty="0" smtClean="0"/>
              <a:t>План – 100,0 тыс. руб.</a:t>
            </a:r>
          </a:p>
          <a:p>
            <a:pPr algn="ctr"/>
            <a:endParaRPr lang="ru-RU" sz="2800" dirty="0"/>
          </a:p>
          <a:p>
            <a:pPr algn="ctr"/>
            <a:r>
              <a:rPr lang="ru-RU" sz="2800" b="1" dirty="0" smtClean="0"/>
              <a:t>Факт – 30,0 тыс. руб.</a:t>
            </a:r>
          </a:p>
          <a:p>
            <a:pPr algn="ctr"/>
            <a:endParaRPr lang="ru-RU" sz="2800" dirty="0"/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30%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Выплату получили </a:t>
            </a:r>
          </a:p>
          <a:p>
            <a:pPr algn="ctr"/>
            <a:r>
              <a:rPr lang="ru-RU" sz="2800" dirty="0" smtClean="0"/>
              <a:t>6 человек.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3"/>
          </p:nvPr>
        </p:nvSpPr>
        <p:spPr>
          <a:xfrm>
            <a:off x="4724402" y="971550"/>
            <a:ext cx="4267200" cy="2708434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План – </a:t>
            </a:r>
            <a:r>
              <a:rPr lang="ru-RU" sz="2800" dirty="0" smtClean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1,9 млн. </a:t>
            </a:r>
            <a:r>
              <a:rPr lang="ru-RU" sz="2800" dirty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руб.</a:t>
            </a:r>
          </a:p>
          <a:p>
            <a:pPr algn="ctr"/>
            <a:endParaRPr lang="ru-RU" sz="2800" dirty="0">
              <a:solidFill>
                <a:srgbClr val="0070C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Факт – </a:t>
            </a:r>
            <a:r>
              <a:rPr lang="ru-RU" sz="2800" b="1" dirty="0" smtClean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1,9 млн. </a:t>
            </a:r>
            <a:r>
              <a:rPr lang="ru-RU" sz="2800" b="1" dirty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руб.</a:t>
            </a:r>
          </a:p>
          <a:p>
            <a:pPr algn="ctr"/>
            <a:endParaRPr lang="ru-RU" sz="2800" dirty="0">
              <a:solidFill>
                <a:srgbClr val="0070C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100%</a:t>
            </a:r>
            <a:endParaRPr lang="ru-RU" sz="3600" b="1" dirty="0">
              <a:solidFill>
                <a:srgbClr val="FF00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800" dirty="0">
              <a:solidFill>
                <a:srgbClr val="0070C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24401" y="0"/>
            <a:ext cx="42672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04040"/>
                </a:solidFill>
                <a:latin typeface="Microsoft Sans Serif"/>
                <a:ea typeface="+mj-ea"/>
                <a:cs typeface="Microsoft Sans Serif"/>
              </a:defRPr>
            </a:lvl1pPr>
          </a:lstStyle>
          <a:p>
            <a:r>
              <a:rPr lang="ru-RU" b="1" kern="0" dirty="0" smtClean="0">
                <a:solidFill>
                  <a:srgbClr val="0070C0"/>
                </a:solidFill>
              </a:rPr>
              <a:t>   Исполнение публичных      нормативных обязательств</a:t>
            </a:r>
            <a:endParaRPr lang="ru-RU" b="1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78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9757"/>
            <a:ext cx="8767673" cy="460628"/>
          </a:xfrm>
        </p:spPr>
        <p:txBody>
          <a:bodyPr/>
          <a:lstStyle/>
          <a:p>
            <a:pPr algn="ctr"/>
            <a:r>
              <a:rPr lang="ru-RU" b="1" dirty="0"/>
              <a:t>Основные показатели исполнения бюджета  за  2024 год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02449475"/>
              </p:ext>
            </p:extLst>
          </p:nvPr>
        </p:nvGraphicFramePr>
        <p:xfrm>
          <a:off x="0" y="514350"/>
          <a:ext cx="9067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1551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460628"/>
          </a:xfrm>
        </p:spPr>
        <p:txBody>
          <a:bodyPr/>
          <a:lstStyle/>
          <a:p>
            <a:pPr algn="ctr"/>
            <a:r>
              <a:rPr lang="ru-RU" b="1" dirty="0"/>
              <a:t>Исполнение </a:t>
            </a:r>
            <a:r>
              <a:rPr lang="ru-RU" b="1" dirty="0" smtClean="0"/>
              <a:t>дорожного </a:t>
            </a:r>
            <a:r>
              <a:rPr lang="ru-RU" b="1" dirty="0"/>
              <a:t>фонда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580572952"/>
              </p:ext>
            </p:extLst>
          </p:nvPr>
        </p:nvGraphicFramePr>
        <p:xfrm>
          <a:off x="152400" y="285750"/>
          <a:ext cx="8915400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Стрелка вправо 12"/>
          <p:cNvSpPr/>
          <p:nvPr/>
        </p:nvSpPr>
        <p:spPr>
          <a:xfrm rot="20078004">
            <a:off x="134043" y="1676563"/>
            <a:ext cx="2865825" cy="127073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95,5%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4" name="Текст 2"/>
          <p:cNvSpPr txBox="1">
            <a:spLocks/>
          </p:cNvSpPr>
          <p:nvPr/>
        </p:nvSpPr>
        <p:spPr>
          <a:xfrm>
            <a:off x="6858000" y="1143000"/>
            <a:ext cx="182880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95%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5" name="object 26"/>
          <p:cNvSpPr txBox="1"/>
          <p:nvPr/>
        </p:nvSpPr>
        <p:spPr>
          <a:xfrm>
            <a:off x="8229600" y="2857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539315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Расходы на реализацию муниципальных программ </a:t>
            </a: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66392667"/>
              </p:ext>
            </p:extLst>
          </p:nvPr>
        </p:nvGraphicFramePr>
        <p:xfrm>
          <a:off x="9525" y="495300"/>
          <a:ext cx="91440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1001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ыноска 1 (граница и черта) 9"/>
          <p:cNvSpPr/>
          <p:nvPr/>
        </p:nvSpPr>
        <p:spPr>
          <a:xfrm>
            <a:off x="7315200" y="2161983"/>
            <a:ext cx="1733550" cy="1524000"/>
          </a:xfrm>
          <a:prstGeom prst="accentBorderCallout1">
            <a:avLst>
              <a:gd name="adj1" fmla="val 18750"/>
              <a:gd name="adj2" fmla="val -8333"/>
              <a:gd name="adj3" fmla="val 121250"/>
              <a:gd name="adj4" fmla="val -2020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муниципальных </a:t>
            </a:r>
            <a:r>
              <a:rPr lang="ru-RU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программ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686791900"/>
              </p:ext>
            </p:extLst>
          </p:nvPr>
        </p:nvGraphicFramePr>
        <p:xfrm>
          <a:off x="-19050" y="514350"/>
          <a:ext cx="916305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Стрелка вправо 6"/>
          <p:cNvSpPr/>
          <p:nvPr/>
        </p:nvSpPr>
        <p:spPr>
          <a:xfrm rot="20094111">
            <a:off x="530393" y="1080372"/>
            <a:ext cx="3292093" cy="9144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115,7%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7343775" y="2495550"/>
            <a:ext cx="167640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97,2%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1" name="object 26"/>
          <p:cNvSpPr txBox="1"/>
          <p:nvPr/>
        </p:nvSpPr>
        <p:spPr>
          <a:xfrm>
            <a:off x="8305800" y="2095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1636670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Расходы  бюджета на реализацию муниципальных программ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791887"/>
              </p:ext>
            </p:extLst>
          </p:nvPr>
        </p:nvGraphicFramePr>
        <p:xfrm>
          <a:off x="76200" y="388104"/>
          <a:ext cx="8991600" cy="4767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90169"/>
                <a:gridCol w="1272625"/>
                <a:gridCol w="1414856"/>
                <a:gridCol w="1413950"/>
              </a:tblGrid>
              <a:tr h="40403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Наименование программы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Уточнённый план на 2024 год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Исполнение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за 2024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%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исполнения </a:t>
                      </a:r>
                    </a:p>
                  </a:txBody>
                  <a:tcPr marL="27747" marR="27747" marT="0" marB="0" anchor="ctr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«Развитие образования и воспитания» 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785,8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778,1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</a:t>
                      </a:r>
                    </a:p>
                  </a:txBody>
                  <a:tcPr marL="27747" marR="27747" marT="0" marB="0" anchor="b"/>
                </a:tc>
              </a:tr>
              <a:tr h="415569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«Охрана здоровья и формирование здорового образа жизни 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населения»</a:t>
                      </a:r>
                      <a:endParaRPr lang="ru-RU" sz="12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40,6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21,8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53,7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«Развитие культуры»   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126,6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126,5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«Социальная поддержка населения»  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9,2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8,4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91,3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«Создание условий для устойчивого 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эк. </a:t>
                      </a: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развития» 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0,5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0,5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«Безопасность»  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6,3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88,7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«Муниципальное хозяйство»  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188,0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180,8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96,2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«Энергосбережение и повышение энергетической </a:t>
                      </a:r>
                      <a:r>
                        <a:rPr lang="ru-RU" sz="1200" dirty="0" err="1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эфф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.» </a:t>
                      </a:r>
                      <a:endParaRPr lang="ru-RU" sz="12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0,9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0,9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«Муниципальное управление»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123,6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123,0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99,5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«Управление муниципальными финансами» 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7,7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7,7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100,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«Укрепление общественного здоровья»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«Формирование современной городской 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среды»</a:t>
                      </a:r>
                      <a:endParaRPr lang="ru-RU" sz="12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«Гражданско-патриотическое воспитание»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27747" marR="27747" marT="0" marB="0" anchor="ctr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«Привлечение и закрепление специалистов 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района</a:t>
                      </a: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»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0,9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0,9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</a:tr>
              <a:tr h="277046">
                <a:tc>
                  <a:txBody>
                    <a:bodyPr/>
                    <a:lstStyle/>
                    <a:p>
                      <a:pPr indent="45021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Итого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1291,8</a:t>
                      </a:r>
                      <a:endParaRPr lang="ru-RU" sz="16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1258,9</a:t>
                      </a:r>
                      <a:endParaRPr lang="ru-RU" sz="16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97,2</a:t>
                      </a:r>
                    </a:p>
                  </a:txBody>
                  <a:tcPr marL="27747" marR="27747" marT="0" marB="0" anchor="ctr"/>
                </a:tc>
              </a:tr>
            </a:tbl>
          </a:graphicData>
        </a:graphic>
      </p:graphicFrame>
      <p:sp>
        <p:nvSpPr>
          <p:cNvPr id="6" name="object 26"/>
          <p:cNvSpPr txBox="1"/>
          <p:nvPr/>
        </p:nvSpPr>
        <p:spPr>
          <a:xfrm>
            <a:off x="4038600" y="4381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2397525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Исполнение непрограммных расходов 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55472578"/>
              </p:ext>
            </p:extLst>
          </p:nvPr>
        </p:nvGraphicFramePr>
        <p:xfrm>
          <a:off x="76200" y="438150"/>
          <a:ext cx="9067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трелка вправо 5"/>
          <p:cNvSpPr/>
          <p:nvPr/>
        </p:nvSpPr>
        <p:spPr>
          <a:xfrm rot="20493381">
            <a:off x="589205" y="885661"/>
            <a:ext cx="3459184" cy="9144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129,2%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7343775" y="2831901"/>
            <a:ext cx="167640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87,6%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305800" y="2095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1751500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Дефицит (профицит) бюджета</a:t>
            </a:r>
          </a:p>
        </p:txBody>
      </p:sp>
      <p:sp>
        <p:nvSpPr>
          <p:cNvPr id="5" name="Прямоугольник 28">
            <a:extLst>
              <a:ext uri="{FF2B5EF4-FFF2-40B4-BE49-F238E27FC236}">
                <a16:creationId xmlns="" xmlns:a16="http://schemas.microsoft.com/office/drawing/2014/main" id="{6DF0AF8A-B17B-4784-A4B8-39C244D8A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00" y="361950"/>
            <a:ext cx="8673000" cy="4524315"/>
          </a:xfrm>
          <a:prstGeom prst="rect">
            <a:avLst/>
          </a:prstGeom>
          <a:solidFill>
            <a:srgbClr val="FFFFCC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 итогам года сложился профицит бюджета, который составил 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uLnTx/>
              <a:uFillTx/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42,1 </a:t>
            </a: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млн.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руб.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Плановые </a:t>
            </a:r>
            <a:r>
              <a:rPr lang="ru-RU" sz="3600" kern="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назначения дефицита бюджета </a:t>
            </a:r>
            <a:r>
              <a:rPr lang="ru-RU" sz="3600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составили </a:t>
            </a:r>
            <a:r>
              <a:rPr lang="ru-RU" sz="3600" b="1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42,5 млн. руб., </a:t>
            </a:r>
            <a:r>
              <a:rPr lang="ru-RU" sz="3600" kern="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или </a:t>
            </a:r>
            <a:r>
              <a:rPr lang="ru-RU" sz="3600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9,83% </a:t>
            </a:r>
            <a:r>
              <a:rPr lang="ru-RU" sz="3600" kern="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от утвержденных собственных доходов без учета утвержденного объема безвозмездных </a:t>
            </a:r>
            <a:r>
              <a:rPr lang="ru-RU" sz="3600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поступлений.</a:t>
            </a:r>
            <a:r>
              <a:rPr lang="ru-RU" sz="3600" b="1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endParaRPr kumimoji="0" lang="ru-RU" altLang="ru-RU" sz="3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008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8575"/>
            <a:ext cx="8767673" cy="485775"/>
          </a:xfrm>
        </p:spPr>
        <p:txBody>
          <a:bodyPr/>
          <a:lstStyle/>
          <a:p>
            <a:pPr algn="ctr"/>
            <a:r>
              <a:rPr lang="ru-RU" b="1" dirty="0"/>
              <a:t>Муниципальный долг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514350"/>
            <a:ext cx="4648200" cy="18158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01.01.2024  </a:t>
            </a:r>
            <a:r>
              <a:rPr lang="ru-RU" sz="2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составил </a:t>
            </a:r>
            <a:endParaRPr lang="ru-RU" sz="2800" b="1" dirty="0" smtClean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50,5 млн</a:t>
            </a:r>
            <a:r>
              <a:rPr lang="ru-RU" sz="2800" b="1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руб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0487" y="2495550"/>
            <a:ext cx="4619625" cy="2438400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Объем муниципального долга по состоянию на 01.01.2025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составил  50,5 млн. руб.</a:t>
            </a:r>
            <a:endParaRPr lang="ru-RU" sz="2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0" name="Развернутая стрелка 9"/>
          <p:cNvSpPr/>
          <p:nvPr/>
        </p:nvSpPr>
        <p:spPr>
          <a:xfrm rot="5400000">
            <a:off x="4991100" y="1085850"/>
            <a:ext cx="3657600" cy="38862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4079"/>
              <a:gd name="adj5" fmla="val 7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4724400" y="2115145"/>
            <a:ext cx="2971800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Погашение и привлечение кредитов 0,0 руб.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0603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457200" y="914400"/>
            <a:ext cx="8382000" cy="4114800"/>
          </a:xfrm>
          <a:prstGeom prst="rect">
            <a:avLst/>
          </a:prstGeom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</a:rPr>
              <a:t>СПАСИБО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947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57150"/>
            <a:ext cx="8767673" cy="738664"/>
          </a:xfrm>
        </p:spPr>
        <p:txBody>
          <a:bodyPr/>
          <a:lstStyle/>
          <a:p>
            <a:pPr algn="ctr"/>
            <a:r>
              <a:rPr lang="ru-RU" b="1" dirty="0"/>
              <a:t>Основные показатели исполнения бюджета  за  </a:t>
            </a:r>
            <a:r>
              <a:rPr lang="ru-RU" b="1" dirty="0" smtClean="0"/>
              <a:t>2024 </a:t>
            </a:r>
            <a:r>
              <a:rPr lang="ru-RU" b="1" dirty="0"/>
              <a:t>год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437844"/>
              </p:ext>
            </p:extLst>
          </p:nvPr>
        </p:nvGraphicFramePr>
        <p:xfrm>
          <a:off x="228600" y="742950"/>
          <a:ext cx="8748713" cy="419100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</a:tblPr>
              <a:tblGrid>
                <a:gridCol w="468554"/>
                <a:gridCol w="1893646"/>
                <a:gridCol w="1509714"/>
                <a:gridCol w="1295400"/>
                <a:gridCol w="1131759"/>
                <a:gridCol w="1137333"/>
                <a:gridCol w="1312307"/>
              </a:tblGrid>
              <a:tr h="1622673"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№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Показатель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Исполнение за 2023 год</a:t>
                      </a:r>
                      <a:endParaRPr lang="ru-RU" sz="1400" b="1" baseline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Уточненный план на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20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 год 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Исполнено за 2024 год 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Темп роста к уточнен-ному плану 2024 года, %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темп роста к 2023 году, %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5610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</a:t>
                      </a:r>
                      <a:endPara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600" b="1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Общий</a:t>
                      </a:r>
                      <a:r>
                        <a:rPr lang="ru-RU" sz="1600" b="1" baseline="0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объем доходов</a:t>
                      </a:r>
                      <a:endParaRPr lang="ru-RU" sz="1600" b="1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144,1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1318,8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1359,2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100,8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108,9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5610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</a:t>
                      </a:r>
                      <a:endPara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600" b="1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Общий объем расходов</a:t>
                      </a:r>
                      <a:endParaRPr lang="ru-RU" sz="1600" b="1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1132,8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1361,3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1317,1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97,6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112,1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5610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</a:t>
                      </a:r>
                      <a:endPara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600" b="1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1600" b="1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ПРОФИЦИТ (+)</a:t>
                      </a:r>
                      <a:endParaRPr lang="ru-RU" sz="1600" b="1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+11,2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-42,5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+42,1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-46,1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-31,3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object 26"/>
          <p:cNvSpPr txBox="1"/>
          <p:nvPr/>
        </p:nvSpPr>
        <p:spPr>
          <a:xfrm>
            <a:off x="7999095" y="433503"/>
            <a:ext cx="55499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008947"/>
                </a:solidFill>
                <a:latin typeface="Microsoft Sans Serif"/>
                <a:cs typeface="Microsoft Sans Serif"/>
              </a:rPr>
              <a:t>Млн</a:t>
            </a:r>
            <a:r>
              <a:rPr sz="1500" spc="-75" dirty="0">
                <a:solidFill>
                  <a:srgbClr val="008947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008947"/>
                </a:solidFill>
                <a:latin typeface="Tahoma"/>
                <a:cs typeface="Tahoma"/>
              </a:rPr>
              <a:t>₽</a:t>
            </a:r>
            <a:endParaRPr sz="15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142371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5774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Исполнение бюджета по </a:t>
            </a:r>
            <a:r>
              <a:rPr lang="ru-RU" b="1" dirty="0" smtClean="0"/>
              <a:t>доходам </a:t>
            </a:r>
            <a:endParaRPr lang="ru-RU" b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501815038"/>
              </p:ext>
            </p:extLst>
          </p:nvPr>
        </p:nvGraphicFramePr>
        <p:xfrm>
          <a:off x="152400" y="514350"/>
          <a:ext cx="8839200" cy="447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>
            <a:off x="3886200" y="4552950"/>
            <a:ext cx="2411972" cy="276999"/>
          </a:xfrm>
        </p:spPr>
        <p:txBody>
          <a:bodyPr/>
          <a:lstStyle/>
          <a:p>
            <a:r>
              <a:rPr lang="ru-RU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103,1%</a:t>
            </a:r>
            <a:endParaRPr lang="ru-RU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0177927">
            <a:off x="716595" y="984058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118,8%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7924800" y="439838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4195385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767673" cy="738664"/>
          </a:xfrm>
        </p:spPr>
        <p:txBody>
          <a:bodyPr/>
          <a:lstStyle/>
          <a:p>
            <a:pPr algn="ctr"/>
            <a:r>
              <a:rPr lang="ru-RU" b="1" dirty="0"/>
              <a:t>Структура  доходов  бюджета 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6989497"/>
              </p:ext>
            </p:extLst>
          </p:nvPr>
        </p:nvGraphicFramePr>
        <p:xfrm>
          <a:off x="0" y="361950"/>
          <a:ext cx="91440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bject 26"/>
          <p:cNvSpPr txBox="1"/>
          <p:nvPr/>
        </p:nvSpPr>
        <p:spPr>
          <a:xfrm>
            <a:off x="8077200" y="5905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380572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kern="1200" dirty="0">
                <a:solidFill>
                  <a:prstClr val="black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</a:t>
            </a:r>
            <a:r>
              <a:rPr lang="ru-RU" b="1" kern="1200" dirty="0" smtClean="0">
                <a:solidFill>
                  <a:prstClr val="black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 </a:t>
            </a:r>
            <a:r>
              <a:rPr lang="ru-RU" b="1" kern="1200" dirty="0">
                <a:solidFill>
                  <a:prstClr val="black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налоговым и неналоговым доходам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90629517"/>
              </p:ext>
            </p:extLst>
          </p:nvPr>
        </p:nvGraphicFramePr>
        <p:xfrm>
          <a:off x="76200" y="485775"/>
          <a:ext cx="8991600" cy="4600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>
            <a:off x="3581400" y="4781550"/>
            <a:ext cx="2411972" cy="307777"/>
          </a:xfrm>
        </p:spPr>
        <p:txBody>
          <a:bodyPr/>
          <a:lstStyle/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113,8%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20595588">
            <a:off x="331056" y="684166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130,4%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153400" y="5143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2122731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Исполнение </a:t>
            </a:r>
            <a:r>
              <a:rPr lang="ru-RU" b="1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 </a:t>
            </a:r>
            <a:r>
              <a:rPr lang="ru-RU" b="1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налоговым доходам 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47094860"/>
              </p:ext>
            </p:extLst>
          </p:nvPr>
        </p:nvGraphicFramePr>
        <p:xfrm>
          <a:off x="76200" y="438150"/>
          <a:ext cx="906780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2"/>
          <p:cNvSpPr txBox="1">
            <a:spLocks/>
          </p:cNvSpPr>
          <p:nvPr/>
        </p:nvSpPr>
        <p:spPr>
          <a:xfrm>
            <a:off x="3505200" y="4799591"/>
            <a:ext cx="241197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114,6%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0595588">
            <a:off x="331056" y="684166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129%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229600" y="6667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4196322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Структура налоговых доходов 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9004213"/>
              </p:ext>
            </p:extLst>
          </p:nvPr>
        </p:nvGraphicFramePr>
        <p:xfrm>
          <a:off x="76200" y="438150"/>
          <a:ext cx="8915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0"/>
          <p:cNvSpPr txBox="1"/>
          <p:nvPr/>
        </p:nvSpPr>
        <p:spPr>
          <a:xfrm>
            <a:off x="1371600" y="2495550"/>
            <a:ext cx="19767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418,0 </a:t>
            </a: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 </a:t>
            </a:r>
            <a:r>
              <a:rPr lang="ru-RU" sz="32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2203475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Исполнение бюджета по неналоговым доходам 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519511138"/>
              </p:ext>
            </p:extLst>
          </p:nvPr>
        </p:nvGraphicFramePr>
        <p:xfrm>
          <a:off x="76200" y="438150"/>
          <a:ext cx="899160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Текст 2"/>
          <p:cNvSpPr txBox="1">
            <a:spLocks/>
          </p:cNvSpPr>
          <p:nvPr/>
        </p:nvSpPr>
        <p:spPr>
          <a:xfrm>
            <a:off x="3518452" y="4842507"/>
            <a:ext cx="241197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109,8%</a:t>
            </a:r>
            <a:endParaRPr lang="ru-RU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20595588">
            <a:off x="331056" y="684166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139,4%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0" name="object 26"/>
          <p:cNvSpPr txBox="1"/>
          <p:nvPr/>
        </p:nvSpPr>
        <p:spPr>
          <a:xfrm>
            <a:off x="8001000" y="4381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2634116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Структура неналоговых доходов  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2001681"/>
              </p:ext>
            </p:extLst>
          </p:nvPr>
        </p:nvGraphicFramePr>
        <p:xfrm>
          <a:off x="76200" y="438150"/>
          <a:ext cx="8991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09876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0404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929</Words>
  <Application>Microsoft Office PowerPoint</Application>
  <PresentationFormat>Экран (16:9)</PresentationFormat>
  <Paragraphs>393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Office Theme</vt:lpstr>
      <vt:lpstr>МАТЕРИАЛЫ к проекту решения Совета депутатов муниципального образования «Муниципальный округ Якшур-Бодьинский район Удмуртской Республики» «Об утверждении годового отчета об исполнении бюджета муниципального образования «Муниципальный округ Якшур-Бодьинский район Удмуртской Республики» за 2024 год»</vt:lpstr>
      <vt:lpstr>Основные показатели исполнения бюджета  за  2024 год </vt:lpstr>
      <vt:lpstr>Исполнение бюджета по доходам </vt:lpstr>
      <vt:lpstr>Структура  доходов  бюджета  </vt:lpstr>
      <vt:lpstr>Исполнение по налоговым и неналоговым доходам</vt:lpstr>
      <vt:lpstr>Исполнение по налоговым доходам </vt:lpstr>
      <vt:lpstr>Структура налоговых доходов </vt:lpstr>
      <vt:lpstr>Исполнение бюджета по неналоговым доходам </vt:lpstr>
      <vt:lpstr>Структура неналоговых доходов  </vt:lpstr>
      <vt:lpstr>Безвозмездные поступления в бюджет </vt:lpstr>
      <vt:lpstr>Структура безвозмездных поступлений  </vt:lpstr>
      <vt:lpstr>Исполнение бюджета по расходам</vt:lpstr>
      <vt:lpstr>Расходы на социальную сферу</vt:lpstr>
      <vt:lpstr>Расходы на социальную сферу</vt:lpstr>
      <vt:lpstr>Исполнение бюджета по отраслевым разделам </vt:lpstr>
      <vt:lpstr>Результаты исполнения годового плана по расходам</vt:lpstr>
      <vt:lpstr>Расходы на поддержку отдельных отраслей экономики</vt:lpstr>
      <vt:lpstr>Информация о реализации национальных проектов  </vt:lpstr>
      <vt:lpstr>Исполнение  резервного фонда</vt:lpstr>
      <vt:lpstr>Исполнение дорожного фонда </vt:lpstr>
      <vt:lpstr>Расходы на реализацию муниципальных программ </vt:lpstr>
      <vt:lpstr>Исполнение муниципальных программ</vt:lpstr>
      <vt:lpstr>Расходы  бюджета на реализацию муниципальных программ </vt:lpstr>
      <vt:lpstr>Исполнение непрограммных расходов </vt:lpstr>
      <vt:lpstr>Дефицит (профицит) бюджета</vt:lpstr>
      <vt:lpstr>Муниципальный долг </vt:lpstr>
      <vt:lpstr>Презентация PowerPoint</vt:lpstr>
      <vt:lpstr>Основные показатели исполнения бюджета  за  2024 год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Глухова Анастасия Сергеевна</dc:creator>
  <cp:lastModifiedBy>Ирина</cp:lastModifiedBy>
  <cp:revision>73</cp:revision>
  <dcterms:created xsi:type="dcterms:W3CDTF">2024-09-27T09:50:49Z</dcterms:created>
  <dcterms:modified xsi:type="dcterms:W3CDTF">2025-03-10T10:17:27Z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2024-09-17T00:00:00Z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2024-09-27T00:00:00Z</vt:filetime>
  </property>
</Properties>
</file>