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drawings/drawing7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9" r:id="rId1"/>
  </p:sldMasterIdLst>
  <p:notesMasterIdLst>
    <p:notesMasterId r:id="rId16"/>
  </p:notesMasterIdLst>
  <p:sldIdLst>
    <p:sldId id="256" r:id="rId2"/>
    <p:sldId id="333" r:id="rId3"/>
    <p:sldId id="332" r:id="rId4"/>
    <p:sldId id="351" r:id="rId5"/>
    <p:sldId id="344" r:id="rId6"/>
    <p:sldId id="325" r:id="rId7"/>
    <p:sldId id="342" r:id="rId8"/>
    <p:sldId id="343" r:id="rId9"/>
    <p:sldId id="346" r:id="rId10"/>
    <p:sldId id="334" r:id="rId11"/>
    <p:sldId id="352" r:id="rId12"/>
    <p:sldId id="350" r:id="rId13"/>
    <p:sldId id="349" r:id="rId14"/>
    <p:sldId id="335" r:id="rId15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C5B3F7"/>
    <a:srgbClr val="FFCCCC"/>
    <a:srgbClr val="FF66FF"/>
    <a:srgbClr val="FFFF66"/>
    <a:srgbClr val="FF6699"/>
    <a:srgbClr val="A5B592"/>
    <a:srgbClr val="FF0066"/>
    <a:srgbClr val="C0C074"/>
    <a:srgbClr val="D6EB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370" autoAdjust="0"/>
  </p:normalViewPr>
  <p:slideViewPr>
    <p:cSldViewPr>
      <p:cViewPr>
        <p:scale>
          <a:sx n="100" d="100"/>
          <a:sy n="100" d="100"/>
        </p:scale>
        <p:origin x="-1860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8518518518518517E-2"/>
          <c:y val="2.7027027027027029E-2"/>
          <c:w val="0.96604938271604934"/>
          <c:h val="0.809331418032205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638,9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доходы бюджета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638.9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738,4</a:t>
                    </a:r>
                    <a:endParaRPr lang="en-US" dirty="0"/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доходы бюджета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738.4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2005632"/>
        <c:axId val="232007168"/>
      </c:barChart>
      <c:catAx>
        <c:axId val="2320056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2007168"/>
        <c:crosses val="autoZero"/>
        <c:auto val="1"/>
        <c:lblAlgn val="ctr"/>
        <c:lblOffset val="100"/>
        <c:noMultiLvlLbl val="0"/>
      </c:catAx>
      <c:valAx>
        <c:axId val="232007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2005632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 b="1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975308641975308E-2"/>
                  <c:y val="0.1210045662100456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203.8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8082191780821919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и неналоговые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236.1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2338176"/>
        <c:axId val="232339712"/>
        <c:axId val="0"/>
      </c:bar3DChart>
      <c:catAx>
        <c:axId val="232338176"/>
        <c:scaling>
          <c:orientation val="minMax"/>
        </c:scaling>
        <c:delete val="0"/>
        <c:axPos val="b"/>
        <c:majorTickMark val="out"/>
        <c:minorTickMark val="none"/>
        <c:tickLblPos val="nextTo"/>
        <c:crossAx val="232339712"/>
        <c:crosses val="autoZero"/>
        <c:auto val="1"/>
        <c:lblAlgn val="ctr"/>
        <c:lblOffset val="100"/>
        <c:noMultiLvlLbl val="0"/>
      </c:catAx>
      <c:valAx>
        <c:axId val="2323397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23381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148148148148147E-2"/>
                  <c:y val="0.12671335975945183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166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8245371828521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203.1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2589568"/>
        <c:axId val="232611840"/>
        <c:axId val="0"/>
      </c:bar3DChart>
      <c:catAx>
        <c:axId val="232589568"/>
        <c:scaling>
          <c:orientation val="minMax"/>
        </c:scaling>
        <c:delete val="0"/>
        <c:axPos val="b"/>
        <c:majorTickMark val="out"/>
        <c:minorTickMark val="none"/>
        <c:tickLblPos val="nextTo"/>
        <c:crossAx val="232611840"/>
        <c:crosses val="autoZero"/>
        <c:auto val="1"/>
        <c:lblAlgn val="ctr"/>
        <c:lblOffset val="100"/>
        <c:noMultiLvlLbl val="0"/>
      </c:catAx>
      <c:valAx>
        <c:axId val="2326118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258956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1396059445272039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неналоговые доходы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37.799999999999997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407407407407406E-2"/>
                  <c:y val="0.144438178335816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неналоговые доходы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33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2651776"/>
        <c:axId val="232661760"/>
        <c:axId val="0"/>
      </c:bar3DChart>
      <c:catAx>
        <c:axId val="2326517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ru-RU"/>
          </a:p>
        </c:txPr>
        <c:crossAx val="232661760"/>
        <c:crosses val="autoZero"/>
        <c:auto val="1"/>
        <c:lblAlgn val="ctr"/>
        <c:lblOffset val="100"/>
        <c:noMultiLvlLbl val="0"/>
      </c:catAx>
      <c:valAx>
        <c:axId val="2326617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265177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7777777777777776E-2"/>
                  <c:y val="0.17678005763635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безвозмездное поступление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435.1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8580246913580245E-2"/>
                  <c:y val="0.252542939480503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безвозмездное поступление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502.3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4102144"/>
        <c:axId val="234108032"/>
        <c:axId val="0"/>
      </c:bar3DChart>
      <c:catAx>
        <c:axId val="234102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34108032"/>
        <c:crosses val="autoZero"/>
        <c:auto val="1"/>
        <c:lblAlgn val="ctr"/>
        <c:lblOffset val="100"/>
        <c:noMultiLvlLbl val="0"/>
      </c:catAx>
      <c:valAx>
        <c:axId val="2341080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410214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32098765432098E-2"/>
                  <c:y val="0.125480899816056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расходы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594.6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3209876543209874E-2"/>
                  <c:y val="0.267534748664423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расходы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663.2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34168320"/>
        <c:axId val="234169856"/>
        <c:axId val="0"/>
      </c:bar3DChart>
      <c:catAx>
        <c:axId val="234168320"/>
        <c:scaling>
          <c:orientation val="minMax"/>
        </c:scaling>
        <c:delete val="0"/>
        <c:axPos val="b"/>
        <c:majorTickMark val="out"/>
        <c:minorTickMark val="none"/>
        <c:tickLblPos val="nextTo"/>
        <c:crossAx val="234169856"/>
        <c:crosses val="autoZero"/>
        <c:auto val="1"/>
        <c:lblAlgn val="ctr"/>
        <c:lblOffset val="100"/>
        <c:noMultiLvlLbl val="0"/>
      </c:catAx>
      <c:valAx>
        <c:axId val="234169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4168320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658723580605063E-2"/>
          <c:y val="3.6424063505888268E-2"/>
          <c:w val="0.95586061610719708"/>
          <c:h val="0.8424169844155361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месяцев 2021 </c:v>
                </c:pt>
              </c:strCache>
            </c:strRef>
          </c:tx>
          <c:invertIfNegative val="0"/>
          <c:dPt>
            <c:idx val="0"/>
            <c:invertIfNegative val="0"/>
            <c:bubble3D val="0"/>
            <c:explosion val="23"/>
          </c:dPt>
          <c:dLbls>
            <c:dLbl>
              <c:idx val="0"/>
              <c:layout>
                <c:manualLayout>
                  <c:x val="4.0935557397430641E-2"/>
                  <c:y val="0.1800661322746768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исполнение муниципальных программ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575.29999999999995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2022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5087719298245612E-2"/>
                  <c:y val="0.4094360864817056"/>
                </c:manualLayout>
              </c:layout>
              <c:spPr/>
              <c:txPr>
                <a:bodyPr/>
                <a:lstStyle/>
                <a:p>
                  <a:pPr>
                    <a:defRPr sz="2800" b="1">
                      <a:latin typeface="Calibri" pitchFamily="34" charset="0"/>
                      <a:cs typeface="Calibri" pitchFamily="34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Calibri" pitchFamily="34" charset="0"/>
                    <a:cs typeface="Calibri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исполнение муниципальных программ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632.6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one"/>
        <c:axId val="234054400"/>
        <c:axId val="234036224"/>
        <c:axId val="0"/>
      </c:bar3DChart>
      <c:valAx>
        <c:axId val="2340362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4054400"/>
        <c:crosses val="autoZero"/>
        <c:crossBetween val="between"/>
      </c:valAx>
      <c:catAx>
        <c:axId val="234054400"/>
        <c:scaling>
          <c:orientation val="minMax"/>
        </c:scaling>
        <c:delete val="1"/>
        <c:axPos val="b"/>
        <c:majorTickMark val="out"/>
        <c:minorTickMark val="none"/>
        <c:tickLblPos val="nextTo"/>
        <c:crossAx val="234036224"/>
        <c:crosses val="autoZero"/>
        <c:auto val="1"/>
        <c:lblAlgn val="ctr"/>
        <c:lblOffset val="100"/>
        <c:noMultiLvlLbl val="0"/>
      </c:catAx>
    </c:plotArea>
    <c:legend>
      <c:legendPos val="b"/>
      <c:layout/>
      <c:overlay val="0"/>
      <c:txPr>
        <a:bodyPr/>
        <a:lstStyle/>
        <a:p>
          <a:pPr>
            <a:defRPr b="1" i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1246949394483665E-4"/>
          <c:y val="1.8458825459317604E-3"/>
          <c:w val="0.84240560390477492"/>
          <c:h val="0.887221420418670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Лист8!$A$2</c:f>
              <c:strCache>
                <c:ptCount val="1"/>
                <c:pt idx="0">
                  <c:v>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771929824561403E-3"/>
                  <c:y val="0.203125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Лист8!$B$1:$B$1</c:f>
              <c:strCache>
                <c:ptCount val="1"/>
                <c:pt idx="0">
                  <c:v>9 месяцев 2022 года</c:v>
                </c:pt>
              </c:strCache>
            </c:strRef>
          </c:cat>
          <c:val>
            <c:numRef>
              <c:f>Лист8!$B$2:$B$2</c:f>
              <c:numCache>
                <c:formatCode>General</c:formatCode>
                <c:ptCount val="1"/>
                <c:pt idx="0">
                  <c:v>738.4</c:v>
                </c:pt>
              </c:numCache>
            </c:numRef>
          </c:val>
        </c:ser>
        <c:ser>
          <c:idx val="1"/>
          <c:order val="1"/>
          <c:tx>
            <c:strRef>
              <c:f>Лист8!$A$3</c:f>
              <c:strCache>
                <c:ptCount val="1"/>
                <c:pt idx="0">
                  <c:v>расходы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701754385964911E-2"/>
                  <c:y val="0.19322998687664042"/>
                </c:manualLayout>
              </c:layout>
              <c:spPr/>
              <c:txPr>
                <a:bodyPr/>
                <a:lstStyle/>
                <a:p>
                  <a:pPr>
                    <a:defRPr sz="2800" b="1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Лист8!$B$1:$B$1</c:f>
              <c:strCache>
                <c:ptCount val="1"/>
                <c:pt idx="0">
                  <c:v>9 месяцев 2022 года</c:v>
                </c:pt>
              </c:strCache>
            </c:strRef>
          </c:cat>
          <c:val>
            <c:numRef>
              <c:f>Лист8!$B$3:$B$3</c:f>
              <c:numCache>
                <c:formatCode>General</c:formatCode>
                <c:ptCount val="1"/>
                <c:pt idx="0">
                  <c:v>663.2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34488576"/>
        <c:axId val="234490112"/>
      </c:barChart>
      <c:catAx>
        <c:axId val="2344885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="1"/>
            </a:pPr>
            <a:endParaRPr lang="ru-RU"/>
          </a:p>
        </c:txPr>
        <c:crossAx val="234490112"/>
        <c:crosses val="autoZero"/>
        <c:auto val="1"/>
        <c:lblAlgn val="ctr"/>
        <c:lblOffset val="100"/>
        <c:noMultiLvlLbl val="0"/>
      </c:catAx>
      <c:valAx>
        <c:axId val="2344901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344885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3985932249123052"/>
          <c:y val="0.35064890734328641"/>
          <c:w val="0.15159369097554395"/>
          <c:h val="0.209657093365974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 b="0" i="0" baseline="0">
          <a:latin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0.22697</cdr:x>
      <cdr:y>0.12225</cdr:y>
    </cdr:from>
    <cdr:to>
      <cdr:x>0.51535</cdr:x>
      <cdr:y>0.23334</cdr:y>
    </cdr:to>
    <cdr:sp macro="" textlink="">
      <cdr:nvSpPr>
        <cdr:cNvPr id="2" name="Овал 1"/>
        <cdr:cNvSpPr/>
      </cdr:nvSpPr>
      <cdr:spPr>
        <a:xfrm xmlns:a="http://schemas.openxmlformats.org/drawingml/2006/main" rot="20408205">
          <a:off x="1867876" y="689338"/>
          <a:ext cx="2373217" cy="626414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 </a:t>
          </a:r>
          <a:r>
            <a:rPr lang="ru-RU" sz="2400" b="1" dirty="0" smtClean="0">
              <a:solidFill>
                <a:schemeClr val="tx1"/>
              </a:solidFill>
            </a:rPr>
            <a:t>15,6%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0.24446</cdr:x>
      <cdr:y>0.24571</cdr:y>
    </cdr:from>
    <cdr:to>
      <cdr:x>0.5658</cdr:x>
      <cdr:y>0.4101</cdr:y>
    </cdr:to>
    <cdr:sp macro="" textlink="">
      <cdr:nvSpPr>
        <cdr:cNvPr id="2" name="Овал 1"/>
        <cdr:cNvSpPr/>
      </cdr:nvSpPr>
      <cdr:spPr>
        <a:xfrm xmlns:a="http://schemas.openxmlformats.org/drawingml/2006/main" rot="19657553">
          <a:off x="2011769" y="1366794"/>
          <a:ext cx="2644547" cy="91443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5"/>
        </a:lnRef>
        <a:fillRef xmlns:a="http://schemas.openxmlformats.org/drawingml/2006/main" idx="2">
          <a:schemeClr val="accent5"/>
        </a:fillRef>
        <a:effectRef xmlns:a="http://schemas.openxmlformats.org/drawingml/2006/main" idx="1">
          <a:schemeClr val="accent5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</a:t>
          </a:r>
          <a:r>
            <a:rPr lang="ru-RU" sz="2400" b="1" dirty="0" smtClean="0">
              <a:solidFill>
                <a:schemeClr val="tx1"/>
              </a:solidFill>
            </a:rPr>
            <a:t>15,8%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0.24968</cdr:x>
      <cdr:y>0.12227</cdr:y>
    </cdr:from>
    <cdr:to>
      <cdr:x>0.56968</cdr:x>
      <cdr:y>0.28127</cdr:y>
    </cdr:to>
    <cdr:sp macro="" textlink="">
      <cdr:nvSpPr>
        <cdr:cNvPr id="2" name="Овал 1"/>
        <cdr:cNvSpPr/>
      </cdr:nvSpPr>
      <cdr:spPr>
        <a:xfrm xmlns:a="http://schemas.openxmlformats.org/drawingml/2006/main" rot="20247215">
          <a:off x="2054770" y="698752"/>
          <a:ext cx="2633472" cy="90868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b="1" dirty="0" smtClean="0">
              <a:solidFill>
                <a:schemeClr val="tx1"/>
              </a:solidFill>
            </a:rPr>
            <a:t>рост </a:t>
          </a:r>
          <a:r>
            <a:rPr lang="ru-RU" sz="2400" b="1" dirty="0" smtClean="0">
              <a:solidFill>
                <a:schemeClr val="tx1"/>
              </a:solidFill>
            </a:rPr>
            <a:t>22,3%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0.49982</cdr:x>
      <cdr:y>0.21432</cdr:y>
    </cdr:from>
    <cdr:to>
      <cdr:x>0.77244</cdr:x>
      <cdr:y>0.43173</cdr:y>
    </cdr:to>
    <cdr:sp macro="" textlink="">
      <cdr:nvSpPr>
        <cdr:cNvPr id="2" name="Овал 1"/>
        <cdr:cNvSpPr/>
      </cdr:nvSpPr>
      <cdr:spPr>
        <a:xfrm xmlns:a="http://schemas.openxmlformats.org/drawingml/2006/main" rot="2041381">
          <a:off x="4113338" y="1208526"/>
          <a:ext cx="2243535" cy="1225933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3"/>
        </a:lnRef>
        <a:fillRef xmlns:a="http://schemas.openxmlformats.org/drawingml/2006/main" idx="2">
          <a:schemeClr val="accent3"/>
        </a:fillRef>
        <a:effectRef xmlns:a="http://schemas.openxmlformats.org/drawingml/2006/main" idx="1">
          <a:schemeClr val="accent3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снижение  на </a:t>
          </a:r>
          <a:r>
            <a:rPr lang="ru-RU" sz="2400" b="1" dirty="0" smtClean="0">
              <a:solidFill>
                <a:schemeClr val="tx1"/>
              </a:solidFill>
            </a:rPr>
            <a:t>12,7%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0.20495</cdr:x>
      <cdr:y>0.30684</cdr:y>
    </cdr:from>
    <cdr:to>
      <cdr:x>0.50221</cdr:x>
      <cdr:y>0.45563</cdr:y>
    </cdr:to>
    <cdr:sp macro="" textlink="">
      <cdr:nvSpPr>
        <cdr:cNvPr id="2" name="Овал 1"/>
        <cdr:cNvSpPr/>
      </cdr:nvSpPr>
      <cdr:spPr>
        <a:xfrm xmlns:a="http://schemas.openxmlformats.org/drawingml/2006/main" rot="19539678">
          <a:off x="1733482" y="1753600"/>
          <a:ext cx="2514312" cy="85033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</a:t>
          </a:r>
          <a:r>
            <a:rPr lang="ru-RU" sz="2400" b="1" dirty="0" smtClean="0">
              <a:solidFill>
                <a:schemeClr val="tx1"/>
              </a:solidFill>
            </a:rPr>
            <a:t>15,4%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0.34956</cdr:x>
      <cdr:y>0.24101</cdr:y>
    </cdr:from>
    <cdr:to>
      <cdr:x>0.63906</cdr:x>
      <cdr:y>0.39139</cdr:y>
    </cdr:to>
    <cdr:sp macro="" textlink="">
      <cdr:nvSpPr>
        <cdr:cNvPr id="2" name="Овал 1"/>
        <cdr:cNvSpPr/>
      </cdr:nvSpPr>
      <cdr:spPr>
        <a:xfrm xmlns:a="http://schemas.openxmlformats.org/drawingml/2006/main" rot="19941241">
          <a:off x="3036567" y="1427847"/>
          <a:ext cx="2514849" cy="890965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6">
            <a:shade val="50000"/>
          </a:schemeClr>
        </a:lnRef>
        <a:fillRef xmlns:a="http://schemas.openxmlformats.org/drawingml/2006/main" idx="1">
          <a:schemeClr val="accent6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</a:rPr>
            <a:t>рост  </a:t>
          </a:r>
          <a:r>
            <a:rPr lang="ru-RU" sz="2400" b="1" dirty="0" smtClean="0">
              <a:solidFill>
                <a:schemeClr val="tx1"/>
              </a:solidFill>
            </a:rPr>
            <a:t>10%</a:t>
          </a:r>
          <a:endParaRPr lang="ru-RU" sz="2400" b="1" dirty="0">
            <a:solidFill>
              <a:schemeClr val="tx1"/>
            </a:solidFill>
          </a:endParaRP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0.20917</cdr:x>
      <cdr:y>0.53125</cdr:y>
    </cdr:from>
    <cdr:to>
      <cdr:x>0.49123</cdr:x>
      <cdr:y>0.69997</cdr:y>
    </cdr:to>
    <cdr:sp macro="" textlink="">
      <cdr:nvSpPr>
        <cdr:cNvPr id="2" name="Овал 1"/>
        <cdr:cNvSpPr/>
      </cdr:nvSpPr>
      <cdr:spPr>
        <a:xfrm xmlns:a="http://schemas.openxmlformats.org/drawingml/2006/main">
          <a:off x="1817001" y="2590800"/>
          <a:ext cx="2450199" cy="822814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+75,2 </a:t>
          </a:r>
          <a:endParaRPr lang="ru-RU" sz="28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9378AE-47F6-4CF3-99F7-41DE5E005EA0}" type="datetimeFigureOut">
              <a:rPr lang="ru-RU" smtClean="0"/>
              <a:pPr/>
              <a:t>12.10.2022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1363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B52F5E-54B1-493C-A8EC-56FCA59DDC2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686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B52F5E-54B1-493C-A8EC-56FCA59DDC22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66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8B44B4-8A59-4247-A73F-0EA3BD31722C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11413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8C3DF0-3E39-41C6-AF0A-F4DE5BCA67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046900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740945-AE74-4E97-BC73-8B93EA020ED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166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02ED3D-AE6F-4B50-891F-AF21B83345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604431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8C0DED-1D59-4565-971A-72EFE641D4C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22901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440551-6719-423A-A66C-EADCFD3CF8BE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17017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A23E2B-451B-462D-9AA6-D649AC1A16B2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75489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3286FB-90DD-4C52-BDAA-6C75EDF76CF8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2928698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A5CD5-649D-499F-9CFC-13BE9103EA3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4079556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08EA64-D86A-4AB4-8F7C-B33916CCFDE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775815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713FA5-84CB-4ECE-A5D5-BD24261976F3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34443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57C1408-2C2B-4E95-8ED4-2A456171D074}" type="slidenum">
              <a:rPr lang="ru-RU" altLang="en-US" smtClean="0"/>
              <a:pPr>
                <a:defRPr/>
              </a:pPr>
              <a:t>‹#›</a:t>
            </a:fld>
            <a:endParaRPr lang="ru-RU" altLang="en-US" dirty="0"/>
          </a:p>
        </p:txBody>
      </p:sp>
    </p:spTree>
    <p:extLst>
      <p:ext uri="{BB962C8B-B14F-4D97-AF65-F5344CB8AC3E}">
        <p14:creationId xmlns:p14="http://schemas.microsoft.com/office/powerpoint/2010/main" val="110687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0" r:id="rId1"/>
    <p:sldLayoutId id="2147483921" r:id="rId2"/>
    <p:sldLayoutId id="2147483922" r:id="rId3"/>
    <p:sldLayoutId id="2147483923" r:id="rId4"/>
    <p:sldLayoutId id="2147483924" r:id="rId5"/>
    <p:sldLayoutId id="2147483925" r:id="rId6"/>
    <p:sldLayoutId id="2147483926" r:id="rId7"/>
    <p:sldLayoutId id="2147483927" r:id="rId8"/>
    <p:sldLayoutId id="2147483928" r:id="rId9"/>
    <p:sldLayoutId id="2147483929" r:id="rId10"/>
    <p:sldLayoutId id="21474839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381000"/>
            <a:ext cx="8915400" cy="4724400"/>
          </a:xfrm>
          <a:noFill/>
          <a:ln>
            <a:solidFill>
              <a:schemeClr val="accent1">
                <a:alpha val="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 eaLnBrk="1" hangingPunct="1">
              <a:lnSpc>
                <a:spcPts val="3480"/>
              </a:lnSpc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Исполнение бюджета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муниципального образования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«Муниципальный округ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0000"/>
                </a:solidFill>
                <a:effectLst/>
                <a:latin typeface="Times New Roman" pitchFamily="18" charset="0"/>
              </a:rPr>
              <a:t>Якшур-Бодьинский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 район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Удмуртской Республики» </a:t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за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9 месяцев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 pitchFamily="18" charset="0"/>
              </a:rPr>
              <a:t>2022 года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05400" y="5029200"/>
            <a:ext cx="3630488" cy="17121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Управление финансов Администрации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униципального образования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«Муниципальный округ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Якшур-Бодьинский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район Удмуртской Республики»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9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517725"/>
              </p:ext>
            </p:extLst>
          </p:nvPr>
        </p:nvGraphicFramePr>
        <p:xfrm>
          <a:off x="304800" y="647700"/>
          <a:ext cx="8628889" cy="591654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5178010"/>
                <a:gridCol w="1254865"/>
                <a:gridCol w="1098007"/>
                <a:gridCol w="1098007"/>
              </a:tblGrid>
              <a:tr h="804954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600" b="1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l" fontAlgn="b"/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01.10.2022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0"/>
                      </a:srgbClr>
                    </a:solidFill>
                  </a:tcPr>
                </a:tc>
              </a:tr>
              <a:tr h="43871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122,6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86,2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70,3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52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0,9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66,3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4829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145,8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54,8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19,0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34,6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Охрана окружающей среды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87677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569,3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437,8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76,9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46395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и кинематография</a:t>
                      </a:r>
                      <a:endParaRPr lang="ru-RU" sz="1600" b="1" i="0" u="none" strike="noStrike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66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94,7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56,1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3F7">
                        <a:alpha val="0"/>
                      </a:srgbClr>
                    </a:solidFill>
                  </a:tcPr>
                </a:tc>
              </a:tr>
              <a:tr h="382848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Здравоохранение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0,06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91199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12,7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58,1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26110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96,4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8,4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8,8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82972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Обслуживание</a:t>
                      </a:r>
                      <a:r>
                        <a:rPr lang="ru-RU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государственного и муниципального долга</a:t>
                      </a:r>
                      <a:endParaRPr lang="ru-RU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8,1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27,6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301858"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2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РАСХОДОВ</a:t>
                      </a:r>
                      <a:endParaRPr lang="ru-RU" sz="2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1112,2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663,2</a:t>
                      </a:r>
                      <a:endParaRPr lang="ru-RU" sz="24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59,6</a:t>
                      </a:r>
                      <a:endParaRPr lang="ru-RU" sz="24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1066800" y="381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05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489498"/>
              </p:ext>
            </p:extLst>
          </p:nvPr>
        </p:nvGraphicFramePr>
        <p:xfrm>
          <a:off x="152400" y="628710"/>
          <a:ext cx="8686800" cy="59244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52400" y="228600"/>
            <a:ext cx="8763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Исполнение муниципальных программ за </a:t>
            </a:r>
            <a:r>
              <a:rPr lang="ru-RU" sz="2000" b="1" dirty="0" smtClean="0">
                <a:solidFill>
                  <a:srgbClr val="C00000"/>
                </a:solidFill>
              </a:rPr>
              <a:t>9 месяцев </a:t>
            </a:r>
            <a:r>
              <a:rPr lang="ru-RU" sz="2000" b="1" dirty="0">
                <a:solidFill>
                  <a:srgbClr val="C00000"/>
                </a:solidFill>
              </a:rPr>
              <a:t>2022 года, млн. руб.</a:t>
            </a:r>
          </a:p>
        </p:txBody>
      </p:sp>
    </p:spTree>
    <p:extLst>
      <p:ext uri="{BB962C8B-B14F-4D97-AF65-F5344CB8AC3E}">
        <p14:creationId xmlns:p14="http://schemas.microsoft.com/office/powerpoint/2010/main" val="13885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76201"/>
            <a:ext cx="8686800" cy="304799"/>
          </a:xfrm>
          <a:noFill/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Расходы на реализацию муниципальных программ, </a:t>
            </a:r>
            <a:r>
              <a:rPr lang="ru-RU" sz="1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2710644"/>
              </p:ext>
            </p:extLst>
          </p:nvPr>
        </p:nvGraphicFramePr>
        <p:xfrm>
          <a:off x="304800" y="457200"/>
          <a:ext cx="8686800" cy="627063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533400"/>
                <a:gridCol w="4495800"/>
                <a:gridCol w="1295400"/>
                <a:gridCol w="1143000"/>
                <a:gridCol w="1219200"/>
              </a:tblGrid>
              <a:tr h="66472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</a:p>
                    <a:p>
                      <a:pPr algn="ctr" fontAlgn="ctr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4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01.10.2022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исполнения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2077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r>
                        <a:rPr lang="ru-RU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расходов</a:t>
                      </a:r>
                      <a:endParaRPr lang="ru-RU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1064,1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632,6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59,4</a:t>
                      </a:r>
                      <a:endParaRPr lang="ru-RU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14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образования и воспитания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565,9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438,0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77,4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3936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Охрана здоровья и формирование здорового образа жизни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96,3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8,5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8,8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66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культуры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94,4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56,1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59,4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поддержка населения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7,7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4,0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52,3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условий для устойчивого экономического развития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0,6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0,2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36,0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519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Безопасность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8,2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2,4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29,4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8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8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Муниципальное хозяйство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186,8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55,3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29,6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81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b">
                        <a:lnSpc>
                          <a:spcPct val="90000"/>
                        </a:lnSpc>
                      </a:pPr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Энергосбережение и повышение энергетической эффективности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0,2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Муниципальное</a:t>
                      </a:r>
                      <a:r>
                        <a:rPr lang="ru-RU" sz="1600" u="none" strike="noStrike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управление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86,5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59,4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68,7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8188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Управление муниципальными финансами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14,3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5,8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40,5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Укрепление общественного здоровья в муниципальном образовании 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0,01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0,01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5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2321" marR="823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современной городской среды на территории муниципального образования</a:t>
                      </a:r>
                      <a:endParaRPr lang="ru-RU" sz="16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3,1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 smtClean="0">
                          <a:effectLst/>
                          <a:latin typeface="Times New Roman"/>
                        </a:rPr>
                        <a:t>2,9</a:t>
                      </a:r>
                      <a:endParaRPr lang="ru-RU" sz="18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effectLst/>
                          <a:latin typeface="Times New Roman"/>
                        </a:rPr>
                        <a:t>95,0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33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5344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Плановый дефицит бюджета составил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36,6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или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11,4%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576756"/>
              </p:ext>
            </p:extLst>
          </p:nvPr>
        </p:nvGraphicFramePr>
        <p:xfrm>
          <a:off x="304800" y="1143000"/>
          <a:ext cx="8686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52400" y="60198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Объем муниципального долга по состоянию на </a:t>
            </a:r>
            <a:r>
              <a:rPr lang="ru-RU" sz="20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01.10.2022 </a:t>
            </a:r>
            <a:endParaRPr lang="ru-RU" sz="2000" b="1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C00000"/>
                </a:solidFill>
                <a:cs typeface="Times New Roman" panose="02020603050405020304" pitchFamily="18" charset="0"/>
              </a:rPr>
              <a:t> составил  50,5 млн. руб.</a:t>
            </a:r>
          </a:p>
        </p:txBody>
      </p:sp>
      <p:sp>
        <p:nvSpPr>
          <p:cNvPr id="5" name="Заголовок 1"/>
          <p:cNvSpPr>
            <a:spLocks noGrp="1"/>
          </p:cNvSpPr>
          <p:nvPr/>
        </p:nvSpPr>
        <p:spPr>
          <a:xfrm>
            <a:off x="304800" y="76200"/>
            <a:ext cx="8686800" cy="5143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Бюджет за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месяцев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2022 года исполнен с профицитом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75,2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07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idx="1"/>
          </p:nvPr>
        </p:nvSpPr>
        <p:spPr>
          <a:solidFill>
            <a:srgbClr val="CCFFCC">
              <a:alpha val="0"/>
            </a:srgb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sz="4400" dirty="0" smtClean="0">
              <a:solidFill>
                <a:srgbClr val="FF3300"/>
              </a:solidFill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СПАСИБО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</a:rPr>
              <a:t>ЗА ВНИМАНИЕ!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  <a:p>
            <a:pPr algn="ctr"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4400" b="1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64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05088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исполнения бюджета </a:t>
            </a:r>
            <a:b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месяцев 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2022 года, </a:t>
            </a:r>
            <a:r>
              <a:rPr lang="ru-RU" sz="24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5078315"/>
              </p:ext>
            </p:extLst>
          </p:nvPr>
        </p:nvGraphicFramePr>
        <p:xfrm>
          <a:off x="228600" y="990602"/>
          <a:ext cx="8686801" cy="5645664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606799"/>
                <a:gridCol w="3910480"/>
                <a:gridCol w="1502521"/>
                <a:gridCol w="1261783"/>
                <a:gridCol w="1405218"/>
              </a:tblGrid>
              <a:tr h="1025667"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</a:t>
                      </a:r>
                    </a:p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01.10.2022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baseline="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65073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</a:t>
                      </a:r>
                      <a:r>
                        <a:rPr lang="ru-RU" sz="28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объем доходов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1075,6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738,4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68,6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320,8</a:t>
                      </a: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236,1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73,6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754,8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502,3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66,5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Общий объем расходов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1112,2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663,2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59,6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84047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ДЕФИЦИТ (-)/</a:t>
                      </a:r>
                    </a:p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ПРОФИЦИТ (+)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-36,6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75,2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-205,4</a:t>
                      </a:r>
                      <a:endParaRPr lang="ru-RU" sz="2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00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"/>
            <a:ext cx="8628888" cy="6096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дохода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месяцев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2022 года, 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137405"/>
              </p:ext>
            </p:extLst>
          </p:nvPr>
        </p:nvGraphicFramePr>
        <p:xfrm>
          <a:off x="457200" y="762000"/>
          <a:ext cx="8229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343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3019409"/>
              </p:ext>
            </p:extLst>
          </p:nvPr>
        </p:nvGraphicFramePr>
        <p:xfrm>
          <a:off x="457200" y="838200"/>
          <a:ext cx="82296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48736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и неналоговым доходам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месяцев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2022 года, млн. руб.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76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8896481"/>
              </p:ext>
            </p:extLst>
          </p:nvPr>
        </p:nvGraphicFramePr>
        <p:xfrm>
          <a:off x="228600" y="762000"/>
          <a:ext cx="8763000" cy="5990921"/>
        </p:xfrm>
        <a:graphic>
          <a:graphicData uri="http://schemas.openxmlformats.org/drawingml/2006/table">
            <a:tbl>
              <a:tblPr>
                <a:tableStyleId>{2A488322-F2BA-4B5B-9748-0D474271808F}</a:tableStyleId>
              </a:tblPr>
              <a:tblGrid>
                <a:gridCol w="5477634"/>
                <a:gridCol w="1173345"/>
                <a:gridCol w="1016899"/>
                <a:gridCol w="1095122"/>
              </a:tblGrid>
              <a:tr h="796698"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Наименование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на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2022 год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Исполнено на </a:t>
                      </a:r>
                      <a:r>
                        <a:rPr lang="ru-RU" sz="1600" kern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01.10.2022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72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доходы, всего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320,8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236,1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ДОХОДЫ, в том числе: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274,4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203,1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212,6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156,0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Акцизы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30,3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89,5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3,2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11,7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61,9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034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Налоги, сборы и регулярные платежи за пользование природными ресурсами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65,9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667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526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ДОХОДЫ, в том числе:</a:t>
                      </a:r>
                      <a:endParaRPr lang="ru-RU" sz="16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46,4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71,1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611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16,6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87,4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038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Платежи за пользование природными ресурсами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70,1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457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308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6,9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40,8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79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0,7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35,1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079">
                <a:tc>
                  <a:txBody>
                    <a:bodyPr/>
                    <a:lstStyle/>
                    <a:p>
                      <a:pPr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6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4,4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3,0</a:t>
                      </a:r>
                      <a:endParaRPr lang="ru-RU" sz="18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68,6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48736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и неналоговым доходам, млн. руб.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09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налоговым доходам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8480751"/>
              </p:ext>
            </p:extLst>
          </p:nvPr>
        </p:nvGraphicFramePr>
        <p:xfrm>
          <a:off x="457200" y="914400"/>
          <a:ext cx="82296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472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2335775"/>
              </p:ext>
            </p:extLst>
          </p:nvPr>
        </p:nvGraphicFramePr>
        <p:xfrm>
          <a:off x="457200" y="914400"/>
          <a:ext cx="8229600" cy="563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8736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неналоговым доходам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9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967436"/>
              </p:ext>
            </p:extLst>
          </p:nvPr>
        </p:nvGraphicFramePr>
        <p:xfrm>
          <a:off x="457200" y="914400"/>
          <a:ext cx="84582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2"/>
          <p:cNvSpPr txBox="1">
            <a:spLocks/>
          </p:cNvSpPr>
          <p:nvPr/>
        </p:nvSpPr>
        <p:spPr>
          <a:xfrm>
            <a:off x="228600" y="152400"/>
            <a:ext cx="86868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Исполнение по безвозмездным поступлениям в бюджет, млн. руб.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00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108697"/>
              </p:ext>
            </p:extLst>
          </p:nvPr>
        </p:nvGraphicFramePr>
        <p:xfrm>
          <a:off x="457200" y="762000"/>
          <a:ext cx="8229600" cy="5364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914400" y="152400"/>
            <a:ext cx="7866888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по расходам, </a:t>
            </a:r>
            <a:r>
              <a:rPr lang="ru-RU" sz="2800" b="1" dirty="0" err="1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млн.руб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 rot="20081917">
            <a:off x="2139497" y="1984920"/>
            <a:ext cx="2362200" cy="9144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рост </a:t>
            </a:r>
            <a:r>
              <a:rPr lang="ru-RU" sz="2400" b="1" dirty="0" smtClean="0">
                <a:solidFill>
                  <a:schemeClr val="tx1"/>
                </a:solidFill>
              </a:rPr>
              <a:t>11,5</a:t>
            </a:r>
            <a:r>
              <a:rPr lang="ru-RU" sz="2400" b="1" dirty="0" smtClean="0">
                <a:solidFill>
                  <a:schemeClr val="tx1"/>
                </a:solidFill>
              </a:rPr>
              <a:t>%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13703</TotalTime>
  <Words>598</Words>
  <Application>Microsoft Office PowerPoint</Application>
  <PresentationFormat>Экран (4:3)</PresentationFormat>
  <Paragraphs>279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Исполнение бюджета  муниципального образования  «Муниципальный округ  Якшур-Бодьинский район  Удмуртской Республики»   за 9 месяцев 2022 года</vt:lpstr>
      <vt:lpstr>Основные характеристики исполнения бюджета  за 9 месяцев 2022 года, млн.руб.</vt:lpstr>
      <vt:lpstr>Исполнение по доходам за 9 месяцев 2022 года, млн.руб.</vt:lpstr>
      <vt:lpstr>Исполнение по налоговым и неналоговым доходам  за 9 месяцев 2022 года, млн. руб.</vt:lpstr>
      <vt:lpstr>Исполнение по налоговым и неналоговым доходам, млн. руб.</vt:lpstr>
      <vt:lpstr>Исполнение по налоговым доходам в бюджет, млн. руб.</vt:lpstr>
      <vt:lpstr>Исполнение по неналоговым доходам в бюджет, млн.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на реализацию муниципальных программ, млн.руб.</vt:lpstr>
      <vt:lpstr>Плановый дефицит бюджета составил 36,6 млн.руб. или 11,4%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KSO</cp:lastModifiedBy>
  <cp:revision>1142</cp:revision>
  <cp:lastPrinted>2019-11-22T07:28:49Z</cp:lastPrinted>
  <dcterms:created xsi:type="dcterms:W3CDTF">1601-01-01T00:00:00Z</dcterms:created>
  <dcterms:modified xsi:type="dcterms:W3CDTF">2022-10-12T12:45:13Z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