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1"/>
  </p:notesMasterIdLst>
  <p:sldIdLst>
    <p:sldId id="256" r:id="rId2"/>
    <p:sldId id="333" r:id="rId3"/>
    <p:sldId id="332" r:id="rId4"/>
    <p:sldId id="325" r:id="rId5"/>
    <p:sldId id="334" r:id="rId6"/>
    <p:sldId id="339" r:id="rId7"/>
    <p:sldId id="285" r:id="rId8"/>
    <p:sldId id="336" r:id="rId9"/>
    <p:sldId id="335" r:id="rId10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795597484276726E-2"/>
          <c:y val="8.6944356955380581E-2"/>
          <c:w val="0.87751306727684675"/>
          <c:h val="0.8614199151032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Исполнение по доходам за 1 квартал 2022 года</c:v>
                </c:pt>
              </c:strCache>
            </c:strRef>
          </c:tx>
          <c:explosion val="25"/>
          <c:dPt>
            <c:idx val="0"/>
            <c:bubble3D val="0"/>
            <c:explosion val="11"/>
          </c:dPt>
          <c:dPt>
            <c:idx val="4"/>
            <c:bubble3D val="0"/>
            <c:explosion val="14"/>
          </c:dPt>
          <c:dPt>
            <c:idx val="5"/>
            <c:bubble3D val="0"/>
            <c:explosion val="15"/>
          </c:dPt>
          <c:dPt>
            <c:idx val="6"/>
            <c:bubble3D val="0"/>
            <c:explosion val="0"/>
          </c:dPt>
          <c:dLbls>
            <c:dLbl>
              <c:idx val="0"/>
              <c:layout>
                <c:manualLayout>
                  <c:x val="-4.0512820512820513E-2"/>
                  <c:y val="-0.10370467580441334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037037037037037E-3"/>
                  <c:y val="0.1862915978095330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9485396056262197"/>
                  <c:y val="7.385859175010531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3557439935392695E-2"/>
                  <c:y val="-3.558536664398431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"/>
                  <c:y val="-1.6399338971517449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Субсидии из бюджета УР; </a:t>
                    </a:r>
                    <a:r>
                      <a:rPr lang="ru-RU" dirty="0" smtClean="0"/>
                      <a:t>9,7; </a:t>
                    </a:r>
                    <a:r>
                      <a:rPr lang="ru-RU" dirty="0"/>
                      <a:t>5%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8.0585391569643533E-2"/>
                  <c:y val="-5.637033796701338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0904165825425717E-2"/>
                  <c:y val="1.028806584362139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 i="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Дотации</c:v>
                </c:pt>
                <c:pt idx="3">
                  <c:v>Субвенции из бюджета УР</c:v>
                </c:pt>
                <c:pt idx="4">
                  <c:v>Субсидии из бюджета УР</c:v>
                </c:pt>
                <c:pt idx="5">
                  <c:v>Иные межбюджетные трансферты</c:v>
                </c:pt>
                <c:pt idx="6">
                  <c:v>Прочие безвозмездные поступления, в т.ч. возвраты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60.7</c:v>
                </c:pt>
                <c:pt idx="1">
                  <c:v>9.6999999999999993</c:v>
                </c:pt>
                <c:pt idx="2">
                  <c:v>14.9</c:v>
                </c:pt>
                <c:pt idx="3">
                  <c:v>78.7</c:v>
                </c:pt>
                <c:pt idx="4">
                  <c:v>9.6</c:v>
                </c:pt>
                <c:pt idx="5">
                  <c:v>21.9</c:v>
                </c:pt>
                <c:pt idx="6">
                  <c:v>10.5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200" baseline="0">
                <a:solidFill>
                  <a:srgbClr val="C00000"/>
                </a:solidFill>
                <a:latin typeface="Times New Roman" pitchFamily="18" charset="0"/>
              </a:defRPr>
            </a:pPr>
            <a:r>
              <a:rPr lang="ru-RU" sz="2200" baseline="0" dirty="0" smtClean="0">
                <a:solidFill>
                  <a:srgbClr val="C00000"/>
                </a:solidFill>
                <a:latin typeface="Times New Roman" pitchFamily="18" charset="0"/>
              </a:rPr>
              <a:t>Исполнение за 1 квартал 2022 года, млн. руб.</a:t>
            </a:r>
            <a:endParaRPr lang="ru-RU" sz="2200" baseline="0" dirty="0">
              <a:solidFill>
                <a:srgbClr val="C00000"/>
              </a:solidFill>
              <a:latin typeface="Times New Roman" pitchFamily="18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923179741421207"/>
          <c:y val="7.500960245822931E-2"/>
          <c:w val="0.58264751628268685"/>
          <c:h val="0.7673894116893924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Исполнение за 1 квартал 2022 года</c:v>
                </c:pt>
              </c:strCache>
            </c:strRef>
          </c:tx>
          <c:explosion val="21"/>
          <c:dPt>
            <c:idx val="0"/>
            <c:bubble3D val="0"/>
            <c:explosion val="23"/>
          </c:dPt>
          <c:dLbls>
            <c:dLbl>
              <c:idx val="0"/>
              <c:layout>
                <c:manualLayout>
                  <c:x val="1.8518518518518517E-2"/>
                  <c:y val="0.4494997791479125"/>
                </c:manualLayout>
              </c:layout>
              <c:spPr/>
              <c:txPr>
                <a:bodyPr/>
                <a:lstStyle/>
                <a:p>
                  <a:pPr>
                    <a:defRPr sz="1400" b="0" baseline="0">
                      <a:latin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751512831729367E-2"/>
                  <c:y val="1.4227642276422764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640294419719274E-2"/>
                  <c:y val="-0.12315799914545565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6.8845873432487603E-2"/>
                  <c:y val="3.841863517060367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336613565665403"/>
                  <c:y val="-4.9162665642404457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9.6975308641975302E-2"/>
                  <c:y val="2.429053837782472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0.70987593564693308"/>
                  <c:y val="-1.2195121951219502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-0.33410700398561288"/>
                  <c:y val="-4.8780487804878049E-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2"/>
              <c:layout>
                <c:manualLayout>
                  <c:x val="-0.17726851851851852"/>
                  <c:y val="-0.13555838294603417"/>
                </c:manualLayout>
              </c:layout>
              <c:tx>
                <c:rich>
                  <a:bodyPr/>
                  <a:lstStyle/>
                  <a:p>
                    <a:pPr>
                      <a:defRPr sz="1400" b="1" baseline="0">
                        <a:latin typeface="Times New Roman" pitchFamily="18" charset="0"/>
                      </a:defRPr>
                    </a:pPr>
                    <a:r>
                      <a:rPr lang="ru-RU" b="1" dirty="0" smtClean="0"/>
                      <a:t>Непрограммные </a:t>
                    </a:r>
                    <a:r>
                      <a:rPr lang="ru-RU" b="1" dirty="0"/>
                      <a:t>расходы; 30,1; </a:t>
                    </a:r>
                    <a:r>
                      <a:rPr lang="ru-RU" b="1" dirty="0" smtClean="0"/>
                      <a:t>13,9%</a:t>
                    </a:r>
                    <a:endParaRPr lang="ru-RU" b="1" dirty="0"/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Лист1!$A$2:$A$14</c:f>
              <c:strCache>
                <c:ptCount val="13"/>
                <c:pt idx="0">
                  <c:v>Развитие образования и воспитания</c:v>
                </c:pt>
                <c:pt idx="1">
                  <c:v>Охрана здоровья и формирование здорового образа жизни населения</c:v>
                </c:pt>
                <c:pt idx="2">
                  <c:v>Развитие культуры</c:v>
                </c:pt>
                <c:pt idx="3">
                  <c:v>Социальная поддержка населения</c:v>
                </c:pt>
                <c:pt idx="4">
                  <c:v>Создание условий для устойчивого экономического развития</c:v>
                </c:pt>
                <c:pt idx="5">
                  <c:v>Безопасность</c:v>
                </c:pt>
                <c:pt idx="6">
                  <c:v>Муниципальное хозяйство</c:v>
                </c:pt>
                <c:pt idx="7">
                  <c:v>Энергосбережение и повышение энергетической эффективности</c:v>
                </c:pt>
                <c:pt idx="8">
                  <c:v>Муниципальное управление</c:v>
                </c:pt>
                <c:pt idx="9">
                  <c:v>Управление муниципальными финансами</c:v>
                </c:pt>
                <c:pt idx="10">
                  <c:v>Укрепление общественного здоровья </c:v>
                </c:pt>
                <c:pt idx="11">
                  <c:v>Формирование современной городской среды </c:v>
                </c:pt>
                <c:pt idx="12">
                  <c:v>Непрограммные расходы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139.80000000000001</c:v>
                </c:pt>
                <c:pt idx="1">
                  <c:v>2.9</c:v>
                </c:pt>
                <c:pt idx="2">
                  <c:v>21.5</c:v>
                </c:pt>
                <c:pt idx="3">
                  <c:v>0.6</c:v>
                </c:pt>
                <c:pt idx="4">
                  <c:v>0.1</c:v>
                </c:pt>
                <c:pt idx="5">
                  <c:v>0.4</c:v>
                </c:pt>
                <c:pt idx="6">
                  <c:v>26.9</c:v>
                </c:pt>
                <c:pt idx="7">
                  <c:v>0</c:v>
                </c:pt>
                <c:pt idx="8">
                  <c:v>15.9</c:v>
                </c:pt>
                <c:pt idx="9">
                  <c:v>2.1</c:v>
                </c:pt>
                <c:pt idx="10">
                  <c:v>0</c:v>
                </c:pt>
                <c:pt idx="11">
                  <c:v>0</c:v>
                </c:pt>
                <c:pt idx="12">
                  <c:v>30.1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203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28205128205128E-2"/>
          <c:y val="3.5700144250834821E-2"/>
          <c:w val="0.83655764183323233"/>
          <c:h val="0.887221420418670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Лист8!$A$2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cat>
            <c:strRef>
              <c:f>Лист8!$B$1:$C$1</c:f>
              <c:strCache>
                <c:ptCount val="2"/>
                <c:pt idx="0">
                  <c:v>1 квартал 2021 года</c:v>
                </c:pt>
                <c:pt idx="1">
                  <c:v>1 квартал 2022 года</c:v>
                </c:pt>
              </c:strCache>
            </c:strRef>
          </c:cat>
          <c:val>
            <c:numRef>
              <c:f>Лист8!$B$2:$C$2</c:f>
              <c:numCache>
                <c:formatCode>General</c:formatCode>
                <c:ptCount val="2"/>
                <c:pt idx="0">
                  <c:v>166.4</c:v>
                </c:pt>
                <c:pt idx="1">
                  <c:v>206</c:v>
                </c:pt>
              </c:numCache>
            </c:numRef>
          </c:val>
        </c:ser>
        <c:ser>
          <c:idx val="1"/>
          <c:order val="1"/>
          <c:tx>
            <c:strRef>
              <c:f>Лист8!$A$3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4.686583786708036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Лист8!$B$1:$C$1</c:f>
              <c:strCache>
                <c:ptCount val="2"/>
                <c:pt idx="0">
                  <c:v>1 квартал 2021 года</c:v>
                </c:pt>
                <c:pt idx="1">
                  <c:v>1 квартал 2022 года</c:v>
                </c:pt>
              </c:strCache>
            </c:strRef>
          </c:cat>
          <c:val>
            <c:numRef>
              <c:f>Лист8!$B$3:$C$3</c:f>
              <c:numCache>
                <c:formatCode>General</c:formatCode>
                <c:ptCount val="2"/>
                <c:pt idx="0">
                  <c:v>155.30000000000001</c:v>
                </c:pt>
                <c:pt idx="1">
                  <c:v>217.3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6341632"/>
        <c:axId val="226353920"/>
      </c:barChart>
      <c:catAx>
        <c:axId val="22634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6353920"/>
        <c:crosses val="autoZero"/>
        <c:auto val="1"/>
        <c:lblAlgn val="ctr"/>
        <c:lblOffset val="100"/>
        <c:noMultiLvlLbl val="0"/>
      </c:catAx>
      <c:valAx>
        <c:axId val="226353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634163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985932249123052"/>
          <c:y val="0.35064890734328641"/>
          <c:w val="0.15159369097554395"/>
          <c:h val="0.209657093365974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0" i="0" baseline="0">
          <a:latin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0.57265</cdr:x>
      <cdr:y>0</cdr:y>
    </cdr:from>
    <cdr:to>
      <cdr:x>1</cdr:x>
      <cdr:y>0.08642</cdr:y>
    </cdr:to>
    <cdr:sp macro="" textlink="">
      <cdr:nvSpPr>
        <cdr:cNvPr id="2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5105400" y="0"/>
          <a:ext cx="3810000" cy="53340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txBody>
        <a:bodyPr xmlns:a="http://schemas.openxmlformats.org/drawingml/2006/main" anchor="ctr">
          <a:noAutofit/>
        </a:bodyPr>
        <a:lstStyle xmlns:a="http://schemas.openxmlformats.org/drawingml/2006/main">
          <a:lvl1pPr algn="l" rtl="0" eaLnBrk="1" latinLnBrk="0" hangingPunct="1">
            <a:spcBef>
              <a:spcPct val="0"/>
            </a:spcBef>
            <a:buNone/>
            <a:defRPr kumimoji="0" sz="4300" kern="120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defRPr>
          </a:lvl1pPr>
          <a:extLst/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Всего доходов 206,0 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0.88889</cdr:y>
    </cdr:from>
    <cdr:to>
      <cdr:x>0.46154</cdr:x>
      <cdr:y>1</cdr:y>
    </cdr:to>
    <cdr:sp macro="" textlink="">
      <cdr:nvSpPr>
        <cdr:cNvPr id="3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0" y="5486400"/>
          <a:ext cx="4114800" cy="6858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txBody>
        <a:bodyPr xmlns:a="http://schemas.openxmlformats.org/drawingml/2006/main" anchor="ctr">
          <a:noAutofit/>
        </a:bodyPr>
        <a:lstStyle xmlns:a="http://schemas.openxmlformats.org/drawingml/2006/main">
          <a:lvl1pPr algn="l" rtl="0" eaLnBrk="1" latinLnBrk="0" hangingPunct="1">
            <a:spcBef>
              <a:spcPct val="0"/>
            </a:spcBef>
            <a:buNone/>
            <a:defRPr kumimoji="0" sz="4300" kern="120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defRPr>
          </a:lvl1pPr>
          <a:extLst/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135,7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0.51282</cdr:x>
      <cdr:y>0.88889</cdr:y>
    </cdr:from>
    <cdr:to>
      <cdr:x>1</cdr:x>
      <cdr:y>1</cdr:y>
    </cdr:to>
    <cdr:sp macro="" textlink="">
      <cdr:nvSpPr>
        <cdr:cNvPr id="4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4572000" y="5486400"/>
          <a:ext cx="4343400" cy="6858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txBody>
        <a:bodyPr xmlns:a="http://schemas.openxmlformats.org/drawingml/2006/main" anchor="ctr">
          <a:noAutofit/>
        </a:bodyPr>
        <a:lstStyle xmlns:a="http://schemas.openxmlformats.org/drawingml/2006/main">
          <a:lvl1pPr algn="l" rtl="0" eaLnBrk="1" latinLnBrk="0" hangingPunct="1">
            <a:spcBef>
              <a:spcPct val="0"/>
            </a:spcBef>
            <a:buNone/>
            <a:defRPr kumimoji="0" sz="4300" kern="120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defRPr>
          </a:lvl1pPr>
          <a:extLst/>
        </a:lstStyle>
        <a:p xmlns:a="http://schemas.openxmlformats.org/drawingml/2006/main">
          <a:pPr algn="ctr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Налоговые и неналоговые доходы </a:t>
          </a:r>
          <a:b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70,3 </a:t>
          </a:r>
          <a:r>
            <a:rPr lang="ru-RU" sz="20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0.9186</cdr:y>
    </cdr:from>
    <cdr:to>
      <cdr:x>1</cdr:x>
      <cdr:y>1</cdr:y>
    </cdr:to>
    <cdr:sp macro="" textlink="">
      <cdr:nvSpPr>
        <cdr:cNvPr id="2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0" y="6019800"/>
          <a:ext cx="8763000" cy="5334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txBody>
        <a:bodyPr xmlns:a="http://schemas.openxmlformats.org/drawingml/2006/main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При плане 902,7 </a:t>
          </a:r>
          <a:r>
            <a:rPr lang="ru-RU" sz="18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. исполнение составило 210,2  </a:t>
          </a:r>
          <a:r>
            <a:rPr lang="ru-RU" sz="1800" b="1" dirty="0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.  (23,3%)</a:t>
          </a:r>
          <a:endParaRPr lang="ru-RU" sz="18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0.01709</cdr:x>
      <cdr:y>0.08762</cdr:y>
    </cdr:from>
    <cdr:to>
      <cdr:x>0.29192</cdr:x>
      <cdr:y>0.32128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152400" y="600076"/>
          <a:ext cx="2450199" cy="1600200"/>
        </a:xfrm>
        <a:prstGeom xmlns:a="http://schemas.openxmlformats.org/drawingml/2006/main" prst="ellipse">
          <a:avLst/>
        </a:prstGeom>
        <a:solidFill xmlns:a="http://schemas.openxmlformats.org/drawingml/2006/main">
          <a:srgbClr val="FF9933"/>
        </a:solidFill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Темп роста в  сравнении с 2021 годом 137,3%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0.52991</cdr:x>
      <cdr:y>0.46397</cdr:y>
    </cdr:from>
    <cdr:to>
      <cdr:x>0.81197</cdr:x>
      <cdr:y>0.63269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724400" y="2514600"/>
          <a:ext cx="2514599" cy="914400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-11,3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0.11966</cdr:x>
      <cdr:y>0.66081</cdr:y>
    </cdr:from>
    <cdr:to>
      <cdr:x>0.40171</cdr:x>
      <cdr:y>0.82953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1066800" y="3581400"/>
          <a:ext cx="2514600" cy="914400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+11,1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0.00877</cdr:x>
      <cdr:y>0.01563</cdr:y>
    </cdr:from>
    <cdr:to>
      <cdr:x>0.63368</cdr:x>
      <cdr:y>0.14063</cdr:y>
    </cdr:to>
    <cdr:sp macro="" textlink="">
      <cdr:nvSpPr>
        <cdr:cNvPr id="4" name="Заголовок 1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76200" y="76200"/>
          <a:ext cx="5428488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algn="ctr" defTabSz="914400" rtl="0" eaLnBrk="1" latinLnBrk="0" hangingPunct="1">
            <a:spcBef>
              <a:spcPct val="0"/>
            </a:spcBef>
            <a:buNone/>
            <a:defRPr sz="4400" kern="1200">
              <a:solidFill>
                <a:schemeClr val="tx1"/>
              </a:solidFill>
              <a:latin typeface="+mj-lt"/>
              <a:ea typeface="+mj-ea"/>
              <a:cs typeface="+mj-cs"/>
            </a:defRPr>
          </a:lvl1pPr>
        </a:lstStyle>
        <a:p xmlns:a="http://schemas.openxmlformats.org/drawingml/2006/main"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Исполнение бюджета  за 1 квартал 2022 года с дефицитом 11,3 </a:t>
          </a:r>
          <a:r>
            <a:rPr lang="ru-RU" sz="2000" b="1" dirty="0" err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млн.руб</a:t>
          </a:r>
          <a:r>
            <a: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0.85192</cdr:x>
      <cdr:y>0.01563</cdr:y>
    </cdr:from>
    <cdr:to>
      <cdr:x>1</cdr:x>
      <cdr:y>0.12438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400433" y="76200"/>
          <a:ext cx="1286367" cy="530398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04.08.2022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1 квартал 2022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0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квартал 2022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257048"/>
              </p:ext>
            </p:extLst>
          </p:nvPr>
        </p:nvGraphicFramePr>
        <p:xfrm>
          <a:off x="228600" y="990602"/>
          <a:ext cx="8686801" cy="522805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01.04.2022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896,8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206,0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316,3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580,5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135,7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932,8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217,3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-36,0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-11,3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31,4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"/>
            <a:ext cx="8324088" cy="609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1 квартал 2022 года,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288962"/>
              </p:ext>
            </p:extLst>
          </p:nvPr>
        </p:nvGraphicFramePr>
        <p:xfrm>
          <a:off x="152400" y="533400"/>
          <a:ext cx="89154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0284541"/>
              </p:ext>
            </p:extLst>
          </p:nvPr>
        </p:nvGraphicFramePr>
        <p:xfrm>
          <a:off x="381000" y="914400"/>
          <a:ext cx="8458199" cy="522958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669366"/>
                <a:gridCol w="1679201"/>
                <a:gridCol w="1554816"/>
                <a:gridCol w="1554816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2022 год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01.04.2022 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7812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всего, 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580,5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8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281,4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бюджета Удмуртской Республики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755,2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681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943,7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76,3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056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</a:t>
                      </a:r>
                      <a:r>
                        <a:rPr lang="ru-RU" sz="18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субвенций иных МБТ прошлых лет, прочие безвозмездные поступления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466418"/>
              </p:ext>
            </p:extLst>
          </p:nvPr>
        </p:nvGraphicFramePr>
        <p:xfrm>
          <a:off x="304800" y="647700"/>
          <a:ext cx="8628889" cy="52975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178010"/>
                <a:gridCol w="1254865"/>
                <a:gridCol w="1098007"/>
                <a:gridCol w="1098007"/>
              </a:tblGrid>
              <a:tr h="353973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01.04.2022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398689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533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523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1479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792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4638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09739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256964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932,8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931488"/>
              </p:ext>
            </p:extLst>
          </p:nvPr>
        </p:nvGraphicFramePr>
        <p:xfrm>
          <a:off x="76200" y="9524"/>
          <a:ext cx="8915400" cy="684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055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1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реализацию муниципальных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программ,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670169"/>
              </p:ext>
            </p:extLst>
          </p:nvPr>
        </p:nvGraphicFramePr>
        <p:xfrm>
          <a:off x="304800" y="457200"/>
          <a:ext cx="8686800" cy="62483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647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01.07.2022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842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1035,5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465,5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581,5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335,3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57,6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140,8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54,2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120,4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35,6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29,5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87,2</a:t>
                      </a:r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42,5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 в муниципальном образовании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дефицит бюджета составил 36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или 11,4%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275697"/>
              </p:ext>
            </p:extLst>
          </p:nvPr>
        </p:nvGraphicFramePr>
        <p:xfrm>
          <a:off x="304800" y="7620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2400" y="60198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0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01.04.2022 </a:t>
            </a:r>
            <a:endParaRPr lang="ru-RU" sz="20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 составил  50,5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5547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13405</TotalTime>
  <Words>613</Words>
  <Application>Microsoft Office PowerPoint</Application>
  <PresentationFormat>Экран (4:3)</PresentationFormat>
  <Paragraphs>242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квартал 2022 года</vt:lpstr>
      <vt:lpstr>Основные характеристики исполнения бюджета  за 1 квартал 2022 года, млн.руб.</vt:lpstr>
      <vt:lpstr>Исполнение по доходам за 1 квартал 2022 года, млн.руб.</vt:lpstr>
      <vt:lpstr>Безвозмездные поступления в бюджет, млн. руб.</vt:lpstr>
      <vt:lpstr>Презентация PowerPoint</vt:lpstr>
      <vt:lpstr>Презентация PowerPoint</vt:lpstr>
      <vt:lpstr>Расходы на реализацию муниципальных программ, млн.руб.</vt:lpstr>
      <vt:lpstr>Плановый дефицит бюджета составил 36 млн.руб. или 11,4%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1110</cp:revision>
  <cp:lastPrinted>2019-11-22T07:28:49Z</cp:lastPrinted>
  <dcterms:created xsi:type="dcterms:W3CDTF">1601-01-01T00:00:00Z</dcterms:created>
  <dcterms:modified xsi:type="dcterms:W3CDTF">2022-08-04T10:26:39Z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