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6"/>
  </p:notesMasterIdLst>
  <p:sldIdLst>
    <p:sldId id="256" r:id="rId2"/>
    <p:sldId id="333" r:id="rId3"/>
    <p:sldId id="332" r:id="rId4"/>
    <p:sldId id="351" r:id="rId5"/>
    <p:sldId id="344" r:id="rId6"/>
    <p:sldId id="325" r:id="rId7"/>
    <p:sldId id="342" r:id="rId8"/>
    <p:sldId id="343" r:id="rId9"/>
    <p:sldId id="346" r:id="rId10"/>
    <p:sldId id="334" r:id="rId11"/>
    <p:sldId id="352" r:id="rId12"/>
    <p:sldId id="350" r:id="rId13"/>
    <p:sldId id="349" r:id="rId14"/>
    <p:sldId id="335" r:id="rId15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5B3F7"/>
    <a:srgbClr val="FFCCCC"/>
    <a:srgbClr val="FF66FF"/>
    <a:srgbClr val="FFFF66"/>
    <a:srgbClr val="FF6699"/>
    <a:srgbClr val="A5B592"/>
    <a:srgbClr val="FF0066"/>
    <a:srgbClr val="C0C074"/>
    <a:srgbClr val="D6E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86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8518518518518517E-2"/>
          <c:y val="2.7027027027027029E-2"/>
          <c:w val="0.96604938271604934"/>
          <c:h val="0.809331418032205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640,3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доходы бюджета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640.29999999999995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738,4</a:t>
                    </a:r>
                    <a:endParaRPr lang="en-US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доходы бюджета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738.4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20063616"/>
        <c:axId val="162162944"/>
      </c:barChart>
      <c:catAx>
        <c:axId val="22006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2162944"/>
        <c:crosses val="autoZero"/>
        <c:auto val="1"/>
        <c:lblAlgn val="ctr"/>
        <c:lblOffset val="100"/>
        <c:noMultiLvlLbl val="0"/>
      </c:catAx>
      <c:valAx>
        <c:axId val="1621629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00636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 b="1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75308641975308E-2"/>
                  <c:y val="0.121004566210045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и неналоговые 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217.6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8082191780821919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и неналоговые доходы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236.1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2407936"/>
        <c:axId val="162409472"/>
        <c:axId val="0"/>
      </c:bar3DChart>
      <c:catAx>
        <c:axId val="162407936"/>
        <c:scaling>
          <c:orientation val="minMax"/>
        </c:scaling>
        <c:delete val="0"/>
        <c:axPos val="b"/>
        <c:majorTickMark val="out"/>
        <c:minorTickMark val="none"/>
        <c:tickLblPos val="nextTo"/>
        <c:crossAx val="162409472"/>
        <c:crosses val="autoZero"/>
        <c:auto val="1"/>
        <c:lblAlgn val="ctr"/>
        <c:lblOffset val="100"/>
        <c:noMultiLvlLbl val="0"/>
      </c:catAx>
      <c:valAx>
        <c:axId val="1624094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240793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148148148148147E-2"/>
                  <c:y val="0.12671335975945183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177.8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82453718285214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доходы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203.1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4256768"/>
        <c:axId val="164274944"/>
        <c:axId val="0"/>
      </c:bar3DChart>
      <c:catAx>
        <c:axId val="164256768"/>
        <c:scaling>
          <c:orientation val="minMax"/>
        </c:scaling>
        <c:delete val="1"/>
        <c:axPos val="b"/>
        <c:majorTickMark val="out"/>
        <c:minorTickMark val="none"/>
        <c:tickLblPos val="nextTo"/>
        <c:crossAx val="164274944"/>
        <c:crosses val="autoZero"/>
        <c:auto val="1"/>
        <c:lblAlgn val="ctr"/>
        <c:lblOffset val="100"/>
        <c:noMultiLvlLbl val="0"/>
      </c:catAx>
      <c:valAx>
        <c:axId val="1642749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42567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2592592592592587E-3"/>
          <c:y val="9.45945945945946E-2"/>
          <c:w val="0.96604938271604934"/>
          <c:h val="0.8093314180322054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1396059445272039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неналоговые 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39.799999999999997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407407407407406E-2"/>
                  <c:y val="0.144438178335816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неналоговые доходы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3987456"/>
        <c:axId val="163988992"/>
        <c:axId val="0"/>
      </c:bar3DChart>
      <c:catAx>
        <c:axId val="163987456"/>
        <c:scaling>
          <c:orientation val="minMax"/>
        </c:scaling>
        <c:delete val="1"/>
        <c:axPos val="b"/>
        <c:majorTickMark val="out"/>
        <c:minorTickMark val="none"/>
        <c:tickLblPos val="nextTo"/>
        <c:crossAx val="163988992"/>
        <c:crosses val="autoZero"/>
        <c:auto val="1"/>
        <c:lblAlgn val="ctr"/>
        <c:lblOffset val="100"/>
        <c:noMultiLvlLbl val="0"/>
      </c:catAx>
      <c:valAx>
        <c:axId val="1639889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398745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777777777777776E-2"/>
                  <c:y val="0.176780057636352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безвозмездное поступление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422.8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8580246913580245E-2"/>
                  <c:y val="0.252542939480503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безвозмездное поступление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502.3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4065664"/>
        <c:axId val="164067200"/>
        <c:axId val="0"/>
      </c:bar3DChart>
      <c:catAx>
        <c:axId val="1640656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4067200"/>
        <c:crosses val="autoZero"/>
        <c:auto val="1"/>
        <c:lblAlgn val="ctr"/>
        <c:lblOffset val="100"/>
        <c:noMultiLvlLbl val="0"/>
      </c:catAx>
      <c:valAx>
        <c:axId val="1640672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406566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32098765432098E-2"/>
                  <c:y val="0.125480899816056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расходы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591.1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67534748664423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расходы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663.2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4119296"/>
        <c:axId val="164120832"/>
        <c:axId val="0"/>
      </c:bar3DChart>
      <c:catAx>
        <c:axId val="164119296"/>
        <c:scaling>
          <c:orientation val="minMax"/>
        </c:scaling>
        <c:delete val="1"/>
        <c:axPos val="b"/>
        <c:majorTickMark val="out"/>
        <c:minorTickMark val="none"/>
        <c:tickLblPos val="nextTo"/>
        <c:crossAx val="164120832"/>
        <c:crosses val="autoZero"/>
        <c:auto val="1"/>
        <c:lblAlgn val="ctr"/>
        <c:lblOffset val="100"/>
        <c:noMultiLvlLbl val="0"/>
      </c:catAx>
      <c:valAx>
        <c:axId val="1641208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411929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658723580605063E-2"/>
          <c:y val="3.6424063505888268E-2"/>
          <c:w val="0.95586061610719708"/>
          <c:h val="0.842416984415536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explosion val="23"/>
          </c:dPt>
          <c:dLbls>
            <c:dLbl>
              <c:idx val="0"/>
              <c:layout>
                <c:manualLayout>
                  <c:x val="4.0935557397430641E-2"/>
                  <c:y val="0.1800661322746768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исполнение муниципальных программ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575.29999999999995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087719298245612E-2"/>
                  <c:y val="0.4094360864817056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latin typeface="Calibri" pitchFamily="34" charset="0"/>
                      <a:cs typeface="Calibri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исполнение муниципальных программ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632.6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one"/>
        <c:axId val="164468224"/>
        <c:axId val="164466688"/>
        <c:axId val="0"/>
      </c:bar3DChart>
      <c:valAx>
        <c:axId val="1644666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4468224"/>
        <c:crosses val="autoZero"/>
        <c:crossBetween val="between"/>
      </c:valAx>
      <c:catAx>
        <c:axId val="164468224"/>
        <c:scaling>
          <c:orientation val="minMax"/>
        </c:scaling>
        <c:delete val="1"/>
        <c:axPos val="b"/>
        <c:majorTickMark val="out"/>
        <c:minorTickMark val="none"/>
        <c:tickLblPos val="nextTo"/>
        <c:crossAx val="164466688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b="1" i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246949394483665E-4"/>
          <c:y val="1.8458825459317604E-3"/>
          <c:w val="0.84240560390477492"/>
          <c:h val="0.887221420418670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Лист8!$A$2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771929824561403E-3"/>
                  <c:y val="0.203125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Лист8!$B$1:$B$1</c:f>
              <c:strCache>
                <c:ptCount val="1"/>
                <c:pt idx="0">
                  <c:v>9 месяцев 2022 года</c:v>
                </c:pt>
              </c:strCache>
            </c:strRef>
          </c:cat>
          <c:val>
            <c:numRef>
              <c:f>Лист8!$B$2:$B$2</c:f>
              <c:numCache>
                <c:formatCode>General</c:formatCode>
                <c:ptCount val="1"/>
                <c:pt idx="0">
                  <c:v>738.4</c:v>
                </c:pt>
              </c:numCache>
            </c:numRef>
          </c:val>
        </c:ser>
        <c:ser>
          <c:idx val="1"/>
          <c:order val="1"/>
          <c:tx>
            <c:strRef>
              <c:f>Лист8!$A$3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701754385964911E-2"/>
                  <c:y val="0.19322998687664042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Лист8!$B$1:$B$1</c:f>
              <c:strCache>
                <c:ptCount val="1"/>
                <c:pt idx="0">
                  <c:v>9 месяцев 2022 года</c:v>
                </c:pt>
              </c:strCache>
            </c:strRef>
          </c:cat>
          <c:val>
            <c:numRef>
              <c:f>Лист8!$B$3:$B$3</c:f>
              <c:numCache>
                <c:formatCode>General</c:formatCode>
                <c:ptCount val="1"/>
                <c:pt idx="0">
                  <c:v>663.2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5107200"/>
        <c:axId val="165108736"/>
      </c:barChart>
      <c:catAx>
        <c:axId val="165107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165108736"/>
        <c:crosses val="autoZero"/>
        <c:auto val="1"/>
        <c:lblAlgn val="ctr"/>
        <c:lblOffset val="100"/>
        <c:noMultiLvlLbl val="0"/>
      </c:catAx>
      <c:valAx>
        <c:axId val="1651087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510720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3985932249123052"/>
          <c:y val="0.35064890734328641"/>
          <c:w val="0.15159369097554395"/>
          <c:h val="0.209657093365974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 b="0" i="0" baseline="0">
          <a:latin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0.21732</cdr:x>
      <cdr:y>0.2709</cdr:y>
    </cdr:from>
    <cdr:to>
      <cdr:x>0.5057</cdr:x>
      <cdr:y>0.38199</cdr:y>
    </cdr:to>
    <cdr:sp macro="" textlink="">
      <cdr:nvSpPr>
        <cdr:cNvPr id="2" name="Овал 1"/>
        <cdr:cNvSpPr/>
      </cdr:nvSpPr>
      <cdr:spPr>
        <a:xfrm xmlns:a="http://schemas.openxmlformats.org/drawingml/2006/main" rot="19632112">
          <a:off x="1788424" y="1527554"/>
          <a:ext cx="2373252" cy="62641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 </a:t>
          </a:r>
          <a:r>
            <a:rPr lang="ru-RU" sz="2400" b="1" dirty="0" smtClean="0">
              <a:solidFill>
                <a:schemeClr val="tx1"/>
              </a:solidFill>
            </a:rPr>
            <a:t>15,3%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0.24552</cdr:x>
      <cdr:y>0.25149</cdr:y>
    </cdr:from>
    <cdr:to>
      <cdr:x>0.56686</cdr:x>
      <cdr:y>0.41588</cdr:y>
    </cdr:to>
    <cdr:sp macro="" textlink="">
      <cdr:nvSpPr>
        <cdr:cNvPr id="2" name="Овал 1"/>
        <cdr:cNvSpPr/>
      </cdr:nvSpPr>
      <cdr:spPr>
        <a:xfrm xmlns:a="http://schemas.openxmlformats.org/drawingml/2006/main" rot="19657553">
          <a:off x="2020497" y="1398927"/>
          <a:ext cx="2644500" cy="914436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</a:t>
          </a:r>
          <a:r>
            <a:rPr lang="ru-RU" sz="2400" b="1" dirty="0" smtClean="0">
              <a:solidFill>
                <a:schemeClr val="tx1"/>
              </a:solidFill>
            </a:rPr>
            <a:t>8,5%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0.16662</cdr:x>
      <cdr:y>0.27506</cdr:y>
    </cdr:from>
    <cdr:to>
      <cdr:x>0.48662</cdr:x>
      <cdr:y>0.43406</cdr:y>
    </cdr:to>
    <cdr:sp macro="" textlink="">
      <cdr:nvSpPr>
        <cdr:cNvPr id="2" name="Овал 1"/>
        <cdr:cNvSpPr/>
      </cdr:nvSpPr>
      <cdr:spPr>
        <a:xfrm xmlns:a="http://schemas.openxmlformats.org/drawingml/2006/main" rot="20380781">
          <a:off x="1371232" y="1571984"/>
          <a:ext cx="2633472" cy="90868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</a:rPr>
            <a:t>рост </a:t>
          </a:r>
          <a:r>
            <a:rPr lang="ru-RU" sz="2400" b="1" dirty="0" smtClean="0">
              <a:solidFill>
                <a:schemeClr val="tx1"/>
              </a:solidFill>
            </a:rPr>
            <a:t>14,2%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0.36304</cdr:x>
      <cdr:y>0.09539</cdr:y>
    </cdr:from>
    <cdr:to>
      <cdr:x>0.89268</cdr:x>
      <cdr:y>0.2167</cdr:y>
    </cdr:to>
    <cdr:sp macro="" textlink="">
      <cdr:nvSpPr>
        <cdr:cNvPr id="2" name="Овал 1"/>
        <cdr:cNvSpPr/>
      </cdr:nvSpPr>
      <cdr:spPr>
        <a:xfrm xmlns:a="http://schemas.openxmlformats.org/drawingml/2006/main" rot="875339">
          <a:off x="2987682" y="537912"/>
          <a:ext cx="4358680" cy="68403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снижение  на </a:t>
          </a:r>
          <a:r>
            <a:rPr lang="ru-RU" sz="2400" b="1" dirty="0" smtClean="0">
              <a:solidFill>
                <a:schemeClr val="tx1"/>
              </a:solidFill>
            </a:rPr>
            <a:t>20,6%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0.20495</cdr:x>
      <cdr:y>0.30684</cdr:y>
    </cdr:from>
    <cdr:to>
      <cdr:x>0.50221</cdr:x>
      <cdr:y>0.45563</cdr:y>
    </cdr:to>
    <cdr:sp macro="" textlink="">
      <cdr:nvSpPr>
        <cdr:cNvPr id="2" name="Овал 1"/>
        <cdr:cNvSpPr/>
      </cdr:nvSpPr>
      <cdr:spPr>
        <a:xfrm xmlns:a="http://schemas.openxmlformats.org/drawingml/2006/main" rot="19539678">
          <a:off x="1733482" y="1753600"/>
          <a:ext cx="2514312" cy="85033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</a:t>
          </a:r>
          <a:r>
            <a:rPr lang="ru-RU" sz="2400" b="1" dirty="0" smtClean="0">
              <a:solidFill>
                <a:schemeClr val="tx1"/>
              </a:solidFill>
            </a:rPr>
            <a:t>18,8%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0.34956</cdr:x>
      <cdr:y>0.24101</cdr:y>
    </cdr:from>
    <cdr:to>
      <cdr:x>0.63906</cdr:x>
      <cdr:y>0.39139</cdr:y>
    </cdr:to>
    <cdr:sp macro="" textlink="">
      <cdr:nvSpPr>
        <cdr:cNvPr id="2" name="Овал 1"/>
        <cdr:cNvSpPr/>
      </cdr:nvSpPr>
      <cdr:spPr>
        <a:xfrm xmlns:a="http://schemas.openxmlformats.org/drawingml/2006/main" rot="19941241">
          <a:off x="3036567" y="1427847"/>
          <a:ext cx="2514849" cy="89096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 10%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0.20917</cdr:x>
      <cdr:y>0.53125</cdr:y>
    </cdr:from>
    <cdr:to>
      <cdr:x>0.49123</cdr:x>
      <cdr:y>0.69997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1817001" y="2590800"/>
          <a:ext cx="2450199" cy="822814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+75,2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18.10.2022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91540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за 9 месяцев 2022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5029200"/>
            <a:ext cx="3630488" cy="17121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96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517725"/>
              </p:ext>
            </p:extLst>
          </p:nvPr>
        </p:nvGraphicFramePr>
        <p:xfrm>
          <a:off x="304800" y="647700"/>
          <a:ext cx="8628889" cy="591654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178010"/>
                <a:gridCol w="1254865"/>
                <a:gridCol w="1098007"/>
                <a:gridCol w="1098007"/>
              </a:tblGrid>
              <a:tr h="80495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l" fontAlgn="b"/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122,6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70,3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527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0,9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66,3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48297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54,8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19,0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34,6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87677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569,3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437,8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76,9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4639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94,7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82848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0,06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91199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12,7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96,4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8297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27,6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01858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1112,2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663,2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59,6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381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489498"/>
              </p:ext>
            </p:extLst>
          </p:nvPr>
        </p:nvGraphicFramePr>
        <p:xfrm>
          <a:off x="152400" y="628710"/>
          <a:ext cx="8686800" cy="5924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52400" y="2286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Исполнение муниципальных программ за </a:t>
            </a:r>
            <a:r>
              <a:rPr lang="ru-RU" sz="2000" b="1" dirty="0" smtClean="0">
                <a:solidFill>
                  <a:srgbClr val="C00000"/>
                </a:solidFill>
              </a:rPr>
              <a:t>9 месяцев </a:t>
            </a:r>
            <a:r>
              <a:rPr lang="ru-RU" sz="2000" b="1" dirty="0">
                <a:solidFill>
                  <a:srgbClr val="C00000"/>
                </a:solidFill>
              </a:rPr>
              <a:t>2022 года, млн. руб.</a:t>
            </a:r>
          </a:p>
        </p:txBody>
      </p:sp>
    </p:spTree>
    <p:extLst>
      <p:ext uri="{BB962C8B-B14F-4D97-AF65-F5344CB8AC3E}">
        <p14:creationId xmlns:p14="http://schemas.microsoft.com/office/powerpoint/2010/main" val="13885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1"/>
            <a:ext cx="8686800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на реализацию муниципальных программ,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2710644"/>
              </p:ext>
            </p:extLst>
          </p:nvPr>
        </p:nvGraphicFramePr>
        <p:xfrm>
          <a:off x="304800" y="457200"/>
          <a:ext cx="8686800" cy="627063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33400"/>
                <a:gridCol w="4495800"/>
                <a:gridCol w="1295400"/>
                <a:gridCol w="1143000"/>
                <a:gridCol w="1219200"/>
              </a:tblGrid>
              <a:tr h="6647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2077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расходов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1064,1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632,6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59,4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1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и воспитания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565,9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438,0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77,4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3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здоровья и формирование здорового образа жизни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96,3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8,5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94,4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56,1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59,4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поддержка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7,7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4,0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52,3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устойчивого экономического развития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0,6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0,2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36,0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1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8,2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2,4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29,4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84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8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хозяйство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186,8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55,3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29,6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энергетической эффективности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0,2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</a:t>
                      </a:r>
                      <a:r>
                        <a:rPr lang="ru-RU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управление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86,5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59,4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68,7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14,3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5,8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40,5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здоровья в муниципальном образовании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0,01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0,01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среды на территории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3,1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2,9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Times New Roman"/>
                        </a:rPr>
                        <a:t>95,0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3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5344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дефицит бюджета составил 36,6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или 11,4%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576756"/>
              </p:ext>
            </p:extLst>
          </p:nvPr>
        </p:nvGraphicFramePr>
        <p:xfrm>
          <a:off x="304800" y="1143000"/>
          <a:ext cx="8686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2400" y="6019800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0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01.10.2022 </a:t>
            </a:r>
            <a:endParaRPr lang="ru-RU" sz="20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 составил  50,5 млн. руб.</a:t>
            </a:r>
          </a:p>
        </p:txBody>
      </p:sp>
      <p:sp>
        <p:nvSpPr>
          <p:cNvPr id="5" name="Заголовок 1"/>
          <p:cNvSpPr>
            <a:spLocks noGrp="1"/>
          </p:cNvSpPr>
          <p:nvPr/>
        </p:nvSpPr>
        <p:spPr>
          <a:xfrm>
            <a:off x="304800" y="76200"/>
            <a:ext cx="8686800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за 9 месяцев 2022 года исполнен с профицитом 75,2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9 месяцев 2022 года, </a:t>
            </a:r>
            <a:r>
              <a:rPr lang="ru-RU" sz="24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5078315"/>
              </p:ext>
            </p:extLst>
          </p:nvPr>
        </p:nvGraphicFramePr>
        <p:xfrm>
          <a:off x="228600" y="990602"/>
          <a:ext cx="8686801" cy="5645664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06799"/>
                <a:gridCol w="3910480"/>
                <a:gridCol w="1502521"/>
                <a:gridCol w="1261783"/>
                <a:gridCol w="1405218"/>
              </a:tblGrid>
              <a:tr h="1025667"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 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01.10.2022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65073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1075,6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738,4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68,6</a:t>
                      </a:r>
                    </a:p>
                    <a:p>
                      <a:pPr algn="ctr"/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236,1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73,6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754,8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502,3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66,5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1112,2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663,2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59,6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-36,6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75,2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-205,4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"/>
            <a:ext cx="8628888" cy="6096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дохода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9 месяцев 2022 года,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2296184"/>
              </p:ext>
            </p:extLst>
          </p:nvPr>
        </p:nvGraphicFramePr>
        <p:xfrm>
          <a:off x="457200" y="762000"/>
          <a:ext cx="8229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3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932589"/>
              </p:ext>
            </p:extLst>
          </p:nvPr>
        </p:nvGraphicFramePr>
        <p:xfrm>
          <a:off x="457200" y="838200"/>
          <a:ext cx="82296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48736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налоговым и неналоговым доходам 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9 месяцев 2022 года, млн. руб.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76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8896481"/>
              </p:ext>
            </p:extLst>
          </p:nvPr>
        </p:nvGraphicFramePr>
        <p:xfrm>
          <a:off x="228600" y="762000"/>
          <a:ext cx="8763000" cy="5990921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5477634"/>
                <a:gridCol w="1173345"/>
                <a:gridCol w="1016899"/>
                <a:gridCol w="1095122"/>
              </a:tblGrid>
              <a:tr h="796698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Наименование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6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01.10.2022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472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доходы, всего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320,8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236,1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73,6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ДОХОДЫ, в том числе: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274,4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203,1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 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212,6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156,0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73,4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30,3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89,5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3,2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11,7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61,9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034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Налоги, сборы и регулярные платежи за пользование природными ресурсами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65,9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667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 том числе: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46,4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71,1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11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16,6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87,4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38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Платежи за пользование природными ресурсами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457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08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6,9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079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079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68,6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48736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налоговым и неналоговым доходам, млн. руб.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0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налоговым доходам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209310"/>
              </p:ext>
            </p:extLst>
          </p:nvPr>
        </p:nvGraphicFramePr>
        <p:xfrm>
          <a:off x="457200" y="914400"/>
          <a:ext cx="82296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47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4631494"/>
              </p:ext>
            </p:extLst>
          </p:nvPr>
        </p:nvGraphicFramePr>
        <p:xfrm>
          <a:off x="304800" y="762000"/>
          <a:ext cx="8229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неналоговым доходам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90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983530"/>
              </p:ext>
            </p:extLst>
          </p:nvPr>
        </p:nvGraphicFramePr>
        <p:xfrm>
          <a:off x="457200" y="914400"/>
          <a:ext cx="84582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 txBox="1">
            <a:spLocks/>
          </p:cNvSpPr>
          <p:nvPr/>
        </p:nvSpPr>
        <p:spPr>
          <a:xfrm>
            <a:off x="228600" y="152400"/>
            <a:ext cx="86868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безвозмездным поступлениям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00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266600"/>
              </p:ext>
            </p:extLst>
          </p:nvPr>
        </p:nvGraphicFramePr>
        <p:xfrm>
          <a:off x="457200" y="762000"/>
          <a:ext cx="8229600" cy="5364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914400" y="1524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 rot="20081917">
            <a:off x="2139497" y="1984920"/>
            <a:ext cx="2362200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рост </a:t>
            </a:r>
            <a:r>
              <a:rPr lang="ru-RU" sz="2400" b="1" dirty="0" smtClean="0">
                <a:solidFill>
                  <a:schemeClr val="tx1"/>
                </a:solidFill>
              </a:rPr>
              <a:t>12,2%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13726</TotalTime>
  <Words>598</Words>
  <Application>Microsoft Office PowerPoint</Application>
  <PresentationFormat>Экран (4:3)</PresentationFormat>
  <Paragraphs>279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9 месяцев 2022 года</vt:lpstr>
      <vt:lpstr>Основные характеристики исполнения бюджета  за 9 месяцев 2022 года, млн.руб.</vt:lpstr>
      <vt:lpstr>Исполнение по доходам за 9 месяцев 2022 года, млн.руб.</vt:lpstr>
      <vt:lpstr>Исполнение по налоговым и неналоговым доходам  за 9 месяцев 2022 года, млн. руб.</vt:lpstr>
      <vt:lpstr>Исполнение по налоговым и неналоговым доходам, млн. руб.</vt:lpstr>
      <vt:lpstr>Исполнение по налоговым доходам в бюджет, млн. руб.</vt:lpstr>
      <vt:lpstr>Исполнение по неналоговым доходам в бюджет, млн. руб.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на реализацию муниципальных программ, млн.руб.</vt:lpstr>
      <vt:lpstr>Плановый дефицит бюджета составил 36,6 млн.руб. или 11,4%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1145</cp:revision>
  <cp:lastPrinted>2019-11-22T07:28:49Z</cp:lastPrinted>
  <dcterms:created xsi:type="dcterms:W3CDTF">1601-01-01T00:00:00Z</dcterms:created>
  <dcterms:modified xsi:type="dcterms:W3CDTF">2022-10-18T10:01:31Z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