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rawings/drawing6.xml" ContentType="application/vnd.openxmlformats-officedocument.drawingml.chartshapes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1"/>
  </p:sldMasterIdLst>
  <p:notesMasterIdLst>
    <p:notesMasterId r:id="rId26"/>
  </p:notesMasterIdLst>
  <p:sldIdLst>
    <p:sldId id="256" r:id="rId2"/>
    <p:sldId id="271" r:id="rId3"/>
    <p:sldId id="373" r:id="rId4"/>
    <p:sldId id="383" r:id="rId5"/>
    <p:sldId id="349" r:id="rId6"/>
    <p:sldId id="370" r:id="rId7"/>
    <p:sldId id="369" r:id="rId8"/>
    <p:sldId id="347" r:id="rId9"/>
    <p:sldId id="351" r:id="rId10"/>
    <p:sldId id="317" r:id="rId11"/>
    <p:sldId id="353" r:id="rId12"/>
    <p:sldId id="381" r:id="rId13"/>
    <p:sldId id="372" r:id="rId14"/>
    <p:sldId id="376" r:id="rId15"/>
    <p:sldId id="377" r:id="rId16"/>
    <p:sldId id="379" r:id="rId17"/>
    <p:sldId id="382" r:id="rId18"/>
    <p:sldId id="354" r:id="rId19"/>
    <p:sldId id="360" r:id="rId20"/>
    <p:sldId id="356" r:id="rId21"/>
    <p:sldId id="375" r:id="rId22"/>
    <p:sldId id="366" r:id="rId23"/>
    <p:sldId id="359" r:id="rId24"/>
    <p:sldId id="320" r:id="rId25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0000"/>
    <a:srgbClr val="4584D3"/>
    <a:srgbClr val="F273AF"/>
    <a:srgbClr val="009E47"/>
    <a:srgbClr val="007033"/>
    <a:srgbClr val="31B6FD"/>
    <a:srgbClr val="DBFDEB"/>
    <a:srgbClr val="CCFFCC"/>
    <a:srgbClr val="98A3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3228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1204481792717087E-2"/>
                  <c:y val="-4.716981132075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947.9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057471264367816E-2"/>
                  <c:y val="-6.1320754716981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939.1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6179065978821612E-3"/>
                  <c:y val="-5.89622641509433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1082.4000000000001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222237306543579E-3"/>
                  <c:y val="-6.8396226415094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995.8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204481792717087E-2"/>
                  <c:y val="-3.7735849056603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1165.0999999999999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212885154061621E-2"/>
                  <c:y val="-3.7735849056603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1051.5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8631040"/>
        <c:axId val="138632576"/>
        <c:axId val="0"/>
      </c:bar3DChart>
      <c:catAx>
        <c:axId val="1386310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8632576"/>
        <c:crosses val="autoZero"/>
        <c:auto val="1"/>
        <c:lblAlgn val="ctr"/>
        <c:lblOffset val="100"/>
        <c:noMultiLvlLbl val="0"/>
      </c:catAx>
      <c:valAx>
        <c:axId val="138632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8631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324146981627297"/>
          <c:y val="8.8211614173228328E-2"/>
          <c:w val="0.32425853018372702"/>
          <c:h val="0.7673265255905511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347826086956523"/>
          <c:y val="0.18777777777777777"/>
          <c:w val="0.52318840579710146"/>
          <c:h val="0.8022222222222221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>
                <c:manualLayout>
                  <c:x val="0.15532979573205524"/>
                  <c:y val="-0.4408888888888888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Образование</a:t>
                    </a:r>
                  </a:p>
                  <a:p>
                    <a:r>
                      <a:rPr lang="ru-RU" dirty="0" smtClean="0"/>
                      <a:t> </a:t>
                    </a:r>
                    <a:r>
                      <a:rPr lang="ru-RU" dirty="0"/>
                      <a:t>63,2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9312575601962798"/>
                  <c:y val="0.1069259842519684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 </a:t>
                    </a:r>
                    <a:r>
                      <a:rPr lang="ru-RU" dirty="0"/>
                      <a:t>7,2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25577484879607443"/>
                  <c:y val="-3.000000000000000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</a:t>
                    </a:r>
                    <a:r>
                      <a:rPr lang="ru-RU" dirty="0" smtClean="0"/>
                      <a:t>политика </a:t>
                    </a:r>
                    <a:r>
                      <a:rPr lang="ru-RU" dirty="0"/>
                      <a:t>1,2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1614344402601855E-2"/>
                  <c:y val="-4.247139107611548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Здравоохранение </a:t>
                    </a:r>
                    <a:r>
                      <a:rPr lang="ru-RU" dirty="0"/>
                      <a:t>0,02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33685404541823577"/>
                  <c:y val="2.22222222222222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Физкультура </a:t>
                    </a:r>
                    <a:r>
                      <a:rPr lang="ru-RU" dirty="0"/>
                      <a:t>и </a:t>
                    </a:r>
                    <a:r>
                      <a:rPr lang="ru-RU" dirty="0" smtClean="0"/>
                      <a:t>спорт </a:t>
                    </a:r>
                    <a:r>
                      <a:rPr lang="ru-RU" dirty="0"/>
                      <a:t>1,2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  <c:pt idx="3">
                  <c:v>Здравоохранение</c:v>
                </c:pt>
                <c:pt idx="4">
                  <c:v>Физкультура и спорт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63.2</c:v>
                </c:pt>
                <c:pt idx="1">
                  <c:v>7.2</c:v>
                </c:pt>
                <c:pt idx="2">
                  <c:v>1.2</c:v>
                </c:pt>
                <c:pt idx="3" formatCode="0.00">
                  <c:v>0.02</c:v>
                </c:pt>
                <c:pt idx="4">
                  <c:v>1.2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5045045045045045E-3"/>
                  <c:y val="-4.784688995215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0.0</c:formatCode>
                <c:ptCount val="1"/>
                <c:pt idx="0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564938003439227E-2"/>
                  <c:y val="-3.13000759773449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0.0</c:formatCode>
                <c:ptCount val="1"/>
                <c:pt idx="0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021021021021023E-2"/>
                  <c:y val="-5.7416267942583733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0.0</c:formatCode>
                <c:ptCount val="1"/>
                <c:pt idx="0">
                  <c:v>60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012012012012012E-2"/>
                  <c:y val="-4.78468899521531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0.0</c:formatCode>
                <c:ptCount val="1"/>
                <c:pt idx="0">
                  <c:v>18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525525525525526E-2"/>
                  <c:y val="-3.110047846889952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0.0</c:formatCode>
                <c:ptCount val="1"/>
                <c:pt idx="0">
                  <c:v>150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516516516516516E-2"/>
                  <c:y val="-5.2631578947368418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0.0</c:formatCode>
                <c:ptCount val="1"/>
                <c:pt idx="0">
                  <c:v>27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75832832"/>
        <c:axId val="275834368"/>
        <c:axId val="0"/>
      </c:bar3DChart>
      <c:catAx>
        <c:axId val="27583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75834368"/>
        <c:crosses val="autoZero"/>
        <c:auto val="1"/>
        <c:lblAlgn val="ctr"/>
        <c:lblOffset val="100"/>
        <c:noMultiLvlLbl val="0"/>
      </c:catAx>
      <c:valAx>
        <c:axId val="27583436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75832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51337163935584"/>
          <c:y val="0.12485834306596841"/>
          <c:w val="0.23098212385613962"/>
          <c:h val="0.515438722073616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492753623188406E-3"/>
                  <c:y val="-4.3062200956937802E-2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2400" b="1">
                        <a:latin typeface="Times New Roman" pitchFamily="18" charset="0"/>
                        <a:cs typeface="Times New Roman" pitchFamily="18" charset="0"/>
                      </a:rPr>
                      <a:t>22,1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478260869565218E-3"/>
                  <c:y val="-5.2631578947368418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на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5.502392344497607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63.9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594202898550779E-2"/>
                  <c:y val="-4.545454545454545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60.4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на 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478260869565218E-3"/>
                  <c:y val="-4.5454545454545463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144.80000000000001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за 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434782608695653E-2"/>
                  <c:y val="-5.502392344497607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110.6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79727488"/>
        <c:axId val="279778432"/>
        <c:axId val="0"/>
      </c:bar3DChart>
      <c:catAx>
        <c:axId val="279727488"/>
        <c:scaling>
          <c:orientation val="minMax"/>
        </c:scaling>
        <c:delete val="1"/>
        <c:axPos val="b"/>
        <c:majorTickMark val="out"/>
        <c:minorTickMark val="none"/>
        <c:tickLblPos val="nextTo"/>
        <c:crossAx val="279778432"/>
        <c:crosses val="autoZero"/>
        <c:auto val="1"/>
        <c:lblAlgn val="ctr"/>
        <c:lblOffset val="100"/>
        <c:noMultiLvlLbl val="0"/>
      </c:catAx>
      <c:valAx>
        <c:axId val="2797784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79727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67042108866826"/>
          <c:y val="0.13940982556606263"/>
          <c:w val="0.2446001369394043"/>
          <c:h val="0.546539200542515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949152542372881E-2"/>
          <c:y val="9.433962264150943E-3"/>
          <c:w val="0.74317218292628673"/>
          <c:h val="0.9331054078145891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6497175141242938E-3"/>
                  <c:y val="-3.7735849056603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248587570621469E-3"/>
                  <c:y val="-4.9528301886792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4745762711864406E-3"/>
                  <c:y val="-3.5377544198484621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49041327461185E-2"/>
                  <c:y val="-4.4811320754716978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0621468926553672E-3"/>
                  <c:y val="-1.1792452830188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361581920903956E-2"/>
                  <c:y val="-2.5943396226415096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31655040"/>
        <c:axId val="331656576"/>
        <c:axId val="0"/>
      </c:bar3DChart>
      <c:catAx>
        <c:axId val="33165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1656576"/>
        <c:crosses val="autoZero"/>
        <c:auto val="1"/>
        <c:lblAlgn val="ctr"/>
        <c:lblOffset val="100"/>
        <c:noMultiLvlLbl val="0"/>
      </c:catAx>
      <c:valAx>
        <c:axId val="331656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1655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424562925397034"/>
          <c:y val="0.12328610161937308"/>
          <c:w val="0.21727979447484319"/>
          <c:h val="0.5600315703461595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7642359922401E-3"/>
          <c:y val="2.7788368559193258E-2"/>
          <c:w val="0.72068983224922967"/>
          <c:h val="0.775105332228208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пРасходы бюджета Всего 983,1 млн.руб.</c:v>
                </c:pt>
              </c:strCache>
            </c:strRef>
          </c:tx>
          <c:explosion val="25"/>
          <c:dPt>
            <c:idx val="0"/>
            <c:bubble3D val="0"/>
            <c:explosion val="34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 на реализацию муниципальных программ        (1146,5 млн.руб)</c:v>
                </c:pt>
                <c:pt idx="1">
                  <c:v>Непрограммные направления деятельности (54,7 млн.руб.)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1146.5</c:v>
                </c:pt>
                <c:pt idx="1">
                  <c:v>54.7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000" b="0" i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0" i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2553509072235536"/>
          <c:y val="2.7841034673297418E-2"/>
          <c:w val="0.36226474951500626"/>
          <c:h val="0.42017181240502832"/>
        </c:manualLayout>
      </c:layout>
      <c:overlay val="0"/>
      <c:txPr>
        <a:bodyPr/>
        <a:lstStyle/>
        <a:p>
          <a:pPr>
            <a:defRPr sz="2000" b="0" i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637428266381956E-2"/>
                  <c:y val="-5.4736577110809641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="1" i="0" baseline="0" dirty="0" smtClean="0">
                        <a:latin typeface="Times New Roman" pitchFamily="18" charset="0"/>
                      </a:rPr>
                      <a:t>782,6</a:t>
                    </a: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802.9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9252724765336537"/>
                  <c:y val="-0.17603129093765588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="1" i="0" baseline="0" dirty="0" smtClean="0">
                        <a:latin typeface="Times New Roman" pitchFamily="18" charset="0"/>
                      </a:rPr>
                      <a:t>946,0</a:t>
                    </a: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782.6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183015258685885E-2"/>
                  <c:y val="-6.8823093383309331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i="0" baseline="0">
                        <a:latin typeface="Times New Roman" pitchFamily="18" charset="0"/>
                      </a:rPr>
                      <a:t>1050,0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1050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6751134392099291"/>
                  <c:y val="4.4997039668442866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ru-RU" sz="2400" b="1" i="0" baseline="0" dirty="0" smtClean="0">
                        <a:latin typeface="Times New Roman" pitchFamily="18" charset="0"/>
                      </a:rPr>
                      <a:t>802,9</a:t>
                    </a:r>
                    <a:endParaRPr lang="en-US" sz="2400" b="1" i="0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946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423728813559324E-2"/>
                  <c:y val="-4.7365304914150384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1146.5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073446327683617E-2"/>
                  <c:y val="-6.15748963883955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0.0</c:formatCode>
                <c:ptCount val="1"/>
                <c:pt idx="0">
                  <c:v>960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72408320"/>
        <c:axId val="372409856"/>
        <c:axId val="0"/>
      </c:bar3DChart>
      <c:catAx>
        <c:axId val="3724083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372409856"/>
        <c:crosses val="autoZero"/>
        <c:auto val="1"/>
        <c:lblAlgn val="ctr"/>
        <c:lblOffset val="100"/>
        <c:noMultiLvlLbl val="0"/>
      </c:catAx>
      <c:valAx>
        <c:axId val="372409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72408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414987321500072"/>
          <c:y val="0.18657063071378954"/>
          <c:w val="0.21727979447484319"/>
          <c:h val="0.5102507657235563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011204481792717E-3"/>
                  <c:y val="-5.3488372093023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72.900000000000006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605042016806723E-2"/>
                  <c:y val="-6.27906976744186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6162464985995E-2"/>
                  <c:y val="-5.8139534883720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40.1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6162464985943E-2"/>
                  <c:y val="-4.6511627906976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37.1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2016806722689074E-3"/>
                  <c:y val="-4.6511627906976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54.7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06162464985995E-2"/>
                  <c:y val="-4.6511627906976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50.7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75946240"/>
        <c:axId val="375968512"/>
        <c:axId val="0"/>
      </c:bar3DChart>
      <c:catAx>
        <c:axId val="375946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5968512"/>
        <c:crosses val="autoZero"/>
        <c:auto val="1"/>
        <c:lblAlgn val="ctr"/>
        <c:lblOffset val="100"/>
        <c:noMultiLvlLbl val="0"/>
      </c:catAx>
      <c:valAx>
        <c:axId val="375968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75946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614272480645796"/>
          <c:y val="9.83100164804981E-2"/>
          <c:w val="0.21545391384900417"/>
          <c:h val="0.5824497344808643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2214594970500473E-3"/>
          <c:y val="0.14325288884344003"/>
          <c:w val="0.72291876976916347"/>
          <c:h val="0.856747111156559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 1051,5 млн.руб.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3817663817663817"/>
                  <c:y val="-0.134199134199134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11965811965812E-2"/>
                  <c:y val="0.2034632034632034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2735042735042736E-2"/>
                  <c:y val="0.1623376623376623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300.3</c:v>
                </c:pt>
                <c:pt idx="1">
                  <c:v>43</c:v>
                </c:pt>
                <c:pt idx="2" formatCode="General">
                  <c:v>708.2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5272921013078498"/>
          <c:y val="0.19387616320687182"/>
          <c:w val="0.23872378132220651"/>
          <c:h val="0.494487848109895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0.05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aseline="0" dirty="0" smtClean="0">
                        <a:latin typeface="Times New Roman" pitchFamily="18" charset="0"/>
                      </a:rPr>
                      <a:t>212,7</a:t>
                    </a:r>
                    <a:endParaRPr lang="en-US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212.7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19818575309666E-2"/>
                  <c:y val="-6.4631107755366193E-2"/>
                </c:manualLayout>
              </c:layout>
              <c:tx>
                <c:rich>
                  <a:bodyPr/>
                  <a:lstStyle/>
                  <a:p>
                    <a:r>
                      <a:rPr lang="en-US" sz="2400" baseline="0" dirty="0" smtClean="0">
                        <a:latin typeface="Times New Roman" pitchFamily="18" charset="0"/>
                      </a:rPr>
                      <a:t>205,6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205.6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на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885113045079893E-3"/>
                  <c:y val="-9.0954949124510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223.3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0626928212920758E-3"/>
                  <c:y val="-7.2018480566641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236.9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на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4.4117647058823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320.8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929824561403508E-2"/>
                  <c:y val="-3.4313725490196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343.3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43256960"/>
        <c:axId val="143402112"/>
        <c:axId val="0"/>
      </c:bar3DChart>
      <c:catAx>
        <c:axId val="1432569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43402112"/>
        <c:crosses val="autoZero"/>
        <c:auto val="1"/>
        <c:lblAlgn val="ctr"/>
        <c:lblOffset val="100"/>
        <c:noMultiLvlLbl val="0"/>
      </c:catAx>
      <c:valAx>
        <c:axId val="1434021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32569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169459586782425E-2"/>
          <c:y val="0.11951754385964912"/>
          <c:w val="0.87072660789196221"/>
          <c:h val="0.855263157894736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22308039484194911"/>
                  <c:y val="-0.28999131020784563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428090719429301E-2"/>
                  <c:y val="4.2012190910346733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2754323978733428"/>
                  <c:y val="1.5842657825666528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8045516746304148E-2"/>
                  <c:y val="-4.44351775107059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9730354218543195E-2"/>
                  <c:y val="-3.0346214946815862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6540390784485273"/>
                  <c:y val="-3.35992540406133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3799702761513785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 на совокупный доход</c:v>
                </c:pt>
                <c:pt idx="3">
                  <c:v>Налог на имущество физлиц</c:v>
                </c:pt>
                <c:pt idx="4">
                  <c:v>Земельный налог</c:v>
                </c:pt>
                <c:pt idx="5">
                  <c:v>Госпошлина</c:v>
                </c:pt>
                <c:pt idx="6">
                  <c:v>Налоги, сборы и регулярные платежи за пользование природными ресурсами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229.7</c:v>
                </c:pt>
                <c:pt idx="1">
                  <c:v>36.4</c:v>
                </c:pt>
                <c:pt idx="2">
                  <c:v>3.9</c:v>
                </c:pt>
                <c:pt idx="3">
                  <c:v>3.7</c:v>
                </c:pt>
                <c:pt idx="4">
                  <c:v>18.8</c:v>
                </c:pt>
                <c:pt idx="5">
                  <c:v>2</c:v>
                </c:pt>
                <c:pt idx="6">
                  <c:v>5.8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effectLst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6642478957371709"/>
                  <c:y val="-0.40868886801993787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dirty="0" smtClean="0"/>
                      <a:t>43,6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9077201556701964"/>
                  <c:y val="-0.32271545185292205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dirty="0" smtClean="0"/>
                      <a:t>50,0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32.1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341168368805385E-2"/>
                  <c:y val="0.13332008256249522"/>
                </c:manualLayout>
              </c:layout>
              <c:tx>
                <c:rich>
                  <a:bodyPr/>
                  <a:lstStyle/>
                  <a:p>
                    <a:pPr>
                      <a:defRPr sz="2200" b="1" i="0" baseline="0">
                        <a:latin typeface="Times New Roman" pitchFamily="18" charset="0"/>
                      </a:defRPr>
                    </a:pPr>
                    <a:r>
                      <a:rPr lang="en-US" sz="2200" b="1" i="0" baseline="0" dirty="0" smtClean="0">
                        <a:latin typeface="Times New Roman" pitchFamily="18" charset="0"/>
                      </a:rPr>
                      <a:t>32,1</a:t>
                    </a:r>
                    <a:endParaRPr lang="en-US" sz="2200" b="1" i="0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43.6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5477984432980361"/>
                  <c:y val="0.41504854368932037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i="0" baseline="0" dirty="0" smtClean="0">
                        <a:latin typeface="Times New Roman" pitchFamily="18" charset="0"/>
                      </a:rPr>
                      <a:t>22,1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931034482758621E-2"/>
                  <c:y val="-5.5045871559633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46.4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241379310344827E-2"/>
                  <c:y val="-5.7339449541284428E-2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24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43</a:t>
                    </a:r>
                    <a:r>
                      <a:rPr lang="ru-RU" sz="24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,0</a:t>
                    </a:r>
                    <a:endParaRPr lang="en-US" sz="24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77713920"/>
        <c:axId val="177715456"/>
        <c:axId val="0"/>
      </c:bar3DChart>
      <c:catAx>
        <c:axId val="1777139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77715456"/>
        <c:crosses val="autoZero"/>
        <c:auto val="1"/>
        <c:lblAlgn val="ctr"/>
        <c:lblOffset val="100"/>
        <c:noMultiLvlLbl val="0"/>
      </c:catAx>
      <c:valAx>
        <c:axId val="1777154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77139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55791395640763"/>
          <c:y val="0.14258649486995945"/>
          <c:w val="0.84311605614515572"/>
          <c:h val="0.827381122814193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</c:dPt>
          <c:dPt>
            <c:idx val="3"/>
            <c:bubble3D val="0"/>
            <c:explosion val="48"/>
          </c:dPt>
          <c:dPt>
            <c:idx val="4"/>
            <c:bubble3D val="0"/>
            <c:explosion val="16"/>
          </c:dPt>
          <c:dLbls>
            <c:dLbl>
              <c:idx val="0"/>
              <c:layout>
                <c:manualLayout>
                  <c:x val="-3.3225265320095856E-2"/>
                  <c:y val="0.2912546268254929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4613374415154625E-2"/>
                  <c:y val="0.1667329564573659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5497888850850167E-2"/>
                  <c:y val="4.64312874352244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3224808855414814E-2"/>
                  <c:y val="-0.118661753819234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700" b="1" i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5321807600136945E-2"/>
                  <c:y val="-8.067013257958138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205512913826948"/>
                  <c:y val="-4.5121643448415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материальныи нематериальных активов</c:v>
                </c:pt>
                <c:pt idx="4">
                  <c:v>Штрафы, санкции, возмещение ущерба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22.4</c:v>
                </c:pt>
                <c:pt idx="1">
                  <c:v>12.4</c:v>
                </c:pt>
                <c:pt idx="2">
                  <c:v>0</c:v>
                </c:pt>
                <c:pt idx="3">
                  <c:v>3.5</c:v>
                </c:pt>
                <c:pt idx="4">
                  <c:v>1.5</c:v>
                </c:pt>
                <c:pt idx="5">
                  <c:v>3.1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11864406779662E-2"/>
          <c:y val="2.6785714285714284E-2"/>
          <c:w val="0.73608890520040926"/>
          <c:h val="0.950892857142857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8988122247430936"/>
                  <c:y val="-0.235172244094488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aseline="0" dirty="0" smtClean="0">
                        <a:latin typeface="Times New Roman" pitchFamily="18" charset="0"/>
                      </a:rPr>
                      <a:t>807,1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617.79999999999995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8792094844076693"/>
                  <c:y val="-0.18977836754780653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aseline="0" dirty="0" smtClean="0">
                        <a:latin typeface="Times New Roman" pitchFamily="18" charset="0"/>
                      </a:rPr>
                      <a:t>698,5</a:t>
                    </a:r>
                    <a:endParaRPr lang="en-US" sz="2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606.70000000000005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8544419235731133E-2"/>
                  <c:y val="0.13016099550056243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Times New Roman" pitchFamily="18" charset="0"/>
                      </a:defRPr>
                    </a:pPr>
                    <a:r>
                      <a:rPr lang="en-US" sz="2400" b="1" i="0" baseline="0" dirty="0" smtClean="0">
                        <a:latin typeface="Times New Roman" pitchFamily="18" charset="0"/>
                      </a:rPr>
                      <a:t>606,7</a:t>
                    </a:r>
                    <a:endParaRPr lang="en-US" sz="2200" b="1" i="0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807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671589038658303"/>
                  <c:y val="3.0299493813273341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i="0" baseline="0" dirty="0" smtClean="0">
                        <a:latin typeface="Times New Roman" pitchFamily="18" charset="0"/>
                      </a:rPr>
                      <a:t>617,8</a:t>
                    </a:r>
                    <a:endParaRPr lang="en-US" sz="2000" baseline="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698.5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77401129943503E-2"/>
                  <c:y val="-6.026785714285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844.3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423728813559324E-2"/>
                  <c:y val="-6.9196428571428575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708.2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12499456"/>
        <c:axId val="217957120"/>
        <c:axId val="0"/>
      </c:bar3DChart>
      <c:catAx>
        <c:axId val="21249945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17957120"/>
        <c:crosses val="autoZero"/>
        <c:auto val="1"/>
        <c:lblAlgn val="ctr"/>
        <c:lblOffset val="100"/>
        <c:noMultiLvlLbl val="0"/>
      </c:catAx>
      <c:valAx>
        <c:axId val="2179571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2499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574992214956195"/>
          <c:y val="0.12114577474690666"/>
          <c:w val="0.22436307220072066"/>
          <c:h val="0.54788702193475813"/>
        </c:manualLayout>
      </c:layout>
      <c:overlay val="0"/>
      <c:txPr>
        <a:bodyPr/>
        <a:lstStyle/>
        <a:p>
          <a:pPr>
            <a:defRPr b="1" i="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683908045977017E-2"/>
          <c:y val="0.17361099599392182"/>
          <c:w val="0.8433908045977011"/>
          <c:h val="0.810672744854261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7.6927298812224737E-2"/>
                  <c:y val="-1.746778744982873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9719627207615996E-2"/>
                  <c:y val="-8.797170500418220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0912523911206015"/>
                  <c:y val="-0.3227197088554870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8.7570621468926557E-4"/>
                  <c:y val="-8.56463472058674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3.2524300458205438E-2"/>
                  <c:y val="-0.1077928788911394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3.751773877841541E-2"/>
                  <c:y val="-4.93698142771431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субсидии</c:v>
                </c:pt>
                <c:pt idx="2">
                  <c:v>субвенции </c:v>
                </c:pt>
                <c:pt idx="3">
                  <c:v>иные МБТ</c:v>
                </c:pt>
                <c:pt idx="4">
                  <c:v>прочие</c:v>
                </c:pt>
                <c:pt idx="5">
                  <c:v>возвраты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 formatCode="General">
                  <c:v>77.3</c:v>
                </c:pt>
                <c:pt idx="1">
                  <c:v>98</c:v>
                </c:pt>
                <c:pt idx="2" formatCode="General">
                  <c:v>412.2</c:v>
                </c:pt>
                <c:pt idx="3" formatCode="General">
                  <c:v>93.1</c:v>
                </c:pt>
                <c:pt idx="4" formatCode="General">
                  <c:v>-40.9</c:v>
                </c:pt>
                <c:pt idx="5" formatCode="General">
                  <c:v>68.400000000000006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0175440569928759"/>
                  <c:y val="-4.4845386438345694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baseline="0" dirty="0" smtClean="0"/>
                      <a:t>850,5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875.8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9028577246809666"/>
                  <c:y val="-0.1658124234470691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baseline="0" dirty="0" smtClean="0"/>
                      <a:t>983</a:t>
                    </a:r>
                    <a:r>
                      <a:rPr lang="en-US" sz="2400" b="1" dirty="0" smtClean="0"/>
                      <a:t>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850.5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8058082179382748E-2"/>
                  <c:y val="-3.5535958005249342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/>
                      <a:t>1090,0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1090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2021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6167006063897186"/>
                  <c:y val="2.0768503937007833E-2"/>
                </c:manualLayout>
              </c:layout>
              <c:tx>
                <c:rich>
                  <a:bodyPr/>
                  <a:lstStyle/>
                  <a:p>
                    <a:pPr>
                      <a:defRPr sz="2400" b="1"/>
                    </a:pPr>
                    <a:r>
                      <a:rPr lang="ru-RU" sz="2400" b="1"/>
                      <a:t>875,8</a:t>
                    </a:r>
                    <a:endParaRPr lang="en-US" b="1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983.1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873015873015872E-2"/>
                  <c:y val="-4.8543689320388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 baseline="0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1201.2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Факт 2022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746031746031744E-2"/>
                  <c:y val="-4.6116504854368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1010.6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7267712"/>
        <c:axId val="227269248"/>
        <c:axId val="0"/>
      </c:bar3DChart>
      <c:catAx>
        <c:axId val="2272677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27269248"/>
        <c:crosses val="autoZero"/>
        <c:auto val="1"/>
        <c:lblAlgn val="ctr"/>
        <c:lblOffset val="100"/>
        <c:noMultiLvlLbl val="0"/>
      </c:catAx>
      <c:valAx>
        <c:axId val="227269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7267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489919902253597"/>
          <c:y val="0.12301588990565367"/>
          <c:w val="0.25694553805774278"/>
          <c:h val="0.5528229410512874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0.87719</cdr:x>
      <cdr:y>0.01471</cdr:y>
    </cdr:from>
    <cdr:to>
      <cdr:x>0.99671</cdr:x>
      <cdr:y>0.08004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620000" y="76200"/>
          <a:ext cx="1038246" cy="33851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smtClean="0"/>
            <a:t>млн. руб.</a:t>
          </a:r>
          <a:endParaRPr lang="ru-RU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0.87931</cdr:x>
      <cdr:y>0</cdr:y>
    </cdr:from>
    <cdr:to>
      <cdr:x>0.99677</cdr:x>
      <cdr:y>0.0647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772400" y="0"/>
          <a:ext cx="1038225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smtClean="0"/>
            <a:t>млн. руб.</a:t>
          </a:r>
          <a:endParaRPr lang="ru-RU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0.86139</cdr:x>
      <cdr:y>0.00957</cdr:y>
    </cdr:from>
    <cdr:to>
      <cdr:x>0.99629</cdr:x>
      <cdr:y>0.07448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745274" y="54449"/>
          <a:ext cx="1212967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800" b="1" dirty="0" smtClean="0"/>
            <a:t>млн. руб.</a:t>
          </a:r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0.85714</cdr:x>
      <cdr:y>0.01344</cdr:y>
    </cdr:from>
    <cdr:to>
      <cdr:x>0.9869</cdr:x>
      <cdr:y>0.07894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576432" y="75785"/>
          <a:ext cx="114697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800" b="1" dirty="0" smtClean="0"/>
            <a:t>млн. руб.</a:t>
          </a:r>
          <a:endParaRPr lang="ru-RU" sz="18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0.08801</cdr:x>
      <cdr:y>0.81333</cdr:y>
    </cdr:from>
    <cdr:to>
      <cdr:x>0.92939</cdr:x>
      <cdr:y>0.95874</cdr:y>
    </cdr:to>
    <cdr:sp macro="" textlink="">
      <cdr:nvSpPr>
        <cdr:cNvPr id="3" name="TextBox 10"/>
        <cdr:cNvSpPr txBox="1"/>
      </cdr:nvSpPr>
      <cdr:spPr>
        <a:xfrm xmlns:a="http://schemas.openxmlformats.org/drawingml/2006/main">
          <a:off x="771193" y="4648200"/>
          <a:ext cx="7373013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Всего р</a:t>
          </a:r>
          <a:r>
            <a:rPr lang="ru-RU" sz="2400" b="1" u="none" dirty="0" smtClean="0">
              <a:latin typeface="Times New Roman" pitchFamily="18" charset="0"/>
              <a:cs typeface="Times New Roman" pitchFamily="18" charset="0"/>
            </a:rPr>
            <a:t>асходы социальной сферы  за 2022 год составили 736,1 млн. руб. (72,8%)</a:t>
          </a:r>
          <a:endParaRPr lang="ru-RU" sz="2400" u="none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0.74107</cdr:x>
      <cdr:y>0.39742</cdr:y>
    </cdr:from>
    <cdr:to>
      <cdr:x>0.79464</cdr:x>
      <cdr:y>0.46366</cdr:y>
    </cdr:to>
    <cdr:sp macro="" textlink="">
      <cdr:nvSpPr>
        <cdr:cNvPr id="2" name="TextBox 1"/>
        <cdr:cNvSpPr txBox="1"/>
      </cdr:nvSpPr>
      <cdr:spPr>
        <a:xfrm xmlns:a="http://schemas.openxmlformats.org/drawingml/2006/main" rot="13097177" flipV="1">
          <a:off x="6324600" y="1371600"/>
          <a:ext cx="457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0.6875</cdr:x>
      <cdr:y>0.35327</cdr:y>
    </cdr:from>
    <cdr:to>
      <cdr:x>0.79464</cdr:x>
      <cdr:y>0.61822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67400" y="1219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0.07826</cdr:x>
      <cdr:y>0.76133</cdr:y>
    </cdr:from>
    <cdr:to>
      <cdr:x>0.91964</cdr:x>
      <cdr:y>0.9686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85792" y="4409014"/>
          <a:ext cx="7373013" cy="12003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u="none" dirty="0" smtClean="0"/>
            <a:t>Бюджет исполнялся в рамках </a:t>
          </a:r>
        </a:p>
        <a:p xmlns:a="http://schemas.openxmlformats.org/drawingml/2006/main">
          <a:pPr algn="ctr"/>
          <a:r>
            <a:rPr lang="ru-RU" sz="2400" b="1" u="none" dirty="0" smtClean="0"/>
            <a:t>12 муниципальных программ</a:t>
          </a:r>
          <a:endParaRPr lang="ru-RU" sz="2400" b="1" u="none" dirty="0"/>
        </a:p>
        <a:p xmlns:a="http://schemas.openxmlformats.org/drawingml/2006/main">
          <a:endParaRPr lang="ru-RU" sz="2400" u="none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01.03.2023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BFE69-1005-4923-805C-B57929B32BD0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434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BFE69-1005-4923-805C-B57929B32BD0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479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>
          <a:xfrm>
            <a:off x="3352800" y="685800"/>
            <a:ext cx="5715000" cy="3962400"/>
          </a:xfrm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775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ru-RU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b="1" u="sng" dirty="0" smtClean="0">
                <a:solidFill>
                  <a:srgbClr val="000000"/>
                </a:solidFill>
                <a:latin typeface="Times New Roman" pitchFamily="18" charset="0"/>
              </a:rPr>
              <a:t>МАТЕРИАЛЫ</a:t>
            </a:r>
          </a:p>
          <a:p>
            <a:pPr algn="ctr">
              <a:lnSpc>
                <a:spcPct val="150000"/>
              </a:lnSpc>
              <a:buNone/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к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проекту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решения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Совета депутатов муниципального образования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«Муниципальный округ </a:t>
            </a:r>
            <a:r>
              <a:rPr lang="ru-RU" b="1" i="1" dirty="0" err="1" smtClean="0">
                <a:solidFill>
                  <a:srgbClr val="000000"/>
                </a:solidFill>
                <a:latin typeface="Times New Roman" pitchFamily="18" charset="0"/>
              </a:rPr>
              <a:t>Якшур-Бодьинский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 район Удмуртской Республики»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«Об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утверждении годового отчета об исполнении 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бюджета муниципального образования «Муниципальный округ </a:t>
            </a:r>
            <a:r>
              <a:rPr lang="ru-RU" b="1" i="1" dirty="0" err="1">
                <a:solidFill>
                  <a:srgbClr val="000000"/>
                </a:solidFill>
                <a:latin typeface="Times New Roman" pitchFamily="18" charset="0"/>
              </a:rPr>
              <a:t>Якшур-Бодьинский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 район Удмуртской Республики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</a:rPr>
              <a:t>»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400" b="1" i="1" dirty="0" smtClean="0">
                <a:solidFill>
                  <a:srgbClr val="000000"/>
                </a:solidFill>
                <a:latin typeface="Times New Roman" pitchFamily="18" charset="0"/>
              </a:rPr>
              <a:t>за </a:t>
            </a:r>
            <a:r>
              <a:rPr lang="ru-RU" sz="3400" b="1" i="1" dirty="0" smtClean="0">
                <a:latin typeface="Times New Roman" pitchFamily="18" charset="0"/>
              </a:rPr>
              <a:t>20</a:t>
            </a:r>
            <a:r>
              <a:rPr lang="en-US" sz="3400" b="1" i="1" dirty="0" smtClean="0">
                <a:latin typeface="Times New Roman" pitchFamily="18" charset="0"/>
              </a:rPr>
              <a:t>2</a:t>
            </a:r>
            <a:r>
              <a:rPr lang="ru-RU" sz="3400" b="1" i="1" dirty="0" smtClean="0">
                <a:latin typeface="Times New Roman" pitchFamily="18" charset="0"/>
              </a:rPr>
              <a:t>2 </a:t>
            </a:r>
            <a:r>
              <a:rPr lang="ru-RU" sz="3400" b="1" i="1" dirty="0" smtClean="0">
                <a:solidFill>
                  <a:srgbClr val="000000"/>
                </a:solidFill>
                <a:latin typeface="Times New Roman" pitchFamily="18" charset="0"/>
              </a:rPr>
              <a:t>год</a:t>
            </a:r>
            <a:endParaRPr lang="ru-RU" sz="3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 smtClean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5410200"/>
            <a:ext cx="4049588" cy="1331170"/>
          </a:xfrm>
          <a:prstGeom prst="rect">
            <a:avLst/>
          </a:prstGeom>
          <a:solidFill>
            <a:srgbClr val="98A32D">
              <a:alpha val="0"/>
            </a:srgbClr>
          </a:solidFill>
          <a:ln>
            <a:solidFill>
              <a:srgbClr val="DCEEA7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256114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13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944177"/>
              </p:ext>
            </p:extLst>
          </p:nvPr>
        </p:nvGraphicFramePr>
        <p:xfrm>
          <a:off x="76200" y="953235"/>
          <a:ext cx="8991600" cy="5886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15400" cy="457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 бюджета за  2022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85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52400" y="379320"/>
            <a:ext cx="8915400" cy="585788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расходам за 2022 год составило 84,1%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18847750"/>
              </p:ext>
            </p:extLst>
          </p:nvPr>
        </p:nvGraphicFramePr>
        <p:xfrm>
          <a:off x="145676" y="914400"/>
          <a:ext cx="88392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трелка вправо 3"/>
          <p:cNvSpPr/>
          <p:nvPr/>
        </p:nvSpPr>
        <p:spPr>
          <a:xfrm rot="19744644">
            <a:off x="3285385" y="3355356"/>
            <a:ext cx="2908508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102,8%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7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685800"/>
            <a:ext cx="8915400" cy="61722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4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отраслевым разделам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192741" y="717736"/>
            <a:ext cx="2169459" cy="3067056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бюджета всего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1010,6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т.ч.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62200" y="685800"/>
            <a:ext cx="5341878" cy="43030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вопросы, 128,0 млн. руб. (96,9%)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62200" y="1163734"/>
            <a:ext cx="5337396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Национальная оборона, 1,4 млн. руб. (100%)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371165" y="2230649"/>
            <a:ext cx="5341878" cy="37102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экономика, 112,2 млн. руб. (76,4%)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11508" y="2724432"/>
            <a:ext cx="5288088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хозяйство, 27,8 млн. руб. (55,2%)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398059" y="3200400"/>
            <a:ext cx="5301537" cy="41350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Охрана окружающей  среды, 0,02 млн. руб. (99,9%)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420473" y="4057517"/>
            <a:ext cx="5310502" cy="4381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Культура, кинематография 72,9 млн. руб. (72,9%)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384614" y="5105400"/>
            <a:ext cx="5337396" cy="59194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Социальная политика, 11,6 млн. руб. (91,5%) 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366683" y="5791200"/>
            <a:ext cx="5341878" cy="4381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спорт, 12,2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(16,1%)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420473" y="3682257"/>
            <a:ext cx="5310502" cy="2857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Образование, 639,2 млн. руб. (95%)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380131" y="6324600"/>
            <a:ext cx="5341879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Обслуживание  муниципального долга, 2,3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(98,8%) 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71165" y="1676400"/>
            <a:ext cx="5341878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безопасность и правоохранительная деятельность, 2,7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(48,7%)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11508" y="4536569"/>
            <a:ext cx="5297053" cy="5252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Здравоохранение, 0,02 млн. руб. (96,7%)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192741" y="4495669"/>
            <a:ext cx="1940859" cy="2043245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Доля в общих расходах, %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906870" y="695324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12,7%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906870" y="1171021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0,1%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924799" y="1692651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0,3%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911352" y="2201007"/>
            <a:ext cx="1066800" cy="40066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11,1%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897905" y="2709866"/>
            <a:ext cx="1102659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2,7%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897905" y="3682257"/>
            <a:ext cx="1066800" cy="285752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63,2%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897905" y="3183596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0,02%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897905" y="4057517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7,2%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06870" y="4567108"/>
            <a:ext cx="1066800" cy="50285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0,02%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924799" y="5127811"/>
            <a:ext cx="1066800" cy="569535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1,2%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906870" y="5801846"/>
            <a:ext cx="1066800" cy="41685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1,2%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906870" y="6324600"/>
            <a:ext cx="1066800" cy="43030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0,2%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2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888991"/>
              </p:ext>
            </p:extLst>
          </p:nvPr>
        </p:nvGraphicFramePr>
        <p:xfrm>
          <a:off x="152400" y="990600"/>
          <a:ext cx="8763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Объект 2"/>
          <p:cNvSpPr txBox="1">
            <a:spLocks/>
          </p:cNvSpPr>
          <p:nvPr/>
        </p:nvSpPr>
        <p:spPr>
          <a:xfrm>
            <a:off x="152400" y="404813"/>
            <a:ext cx="8915400" cy="433388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расходов на социальную сферу за 2022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0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52400" y="381000"/>
            <a:ext cx="8839200" cy="5334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резервного фонда за 2022 год составило 18%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00968705"/>
              </p:ext>
            </p:extLst>
          </p:nvPr>
        </p:nvGraphicFramePr>
        <p:xfrm>
          <a:off x="152400" y="914400"/>
          <a:ext cx="88392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2"/>
          <p:cNvSpPr txBox="1"/>
          <p:nvPr/>
        </p:nvSpPr>
        <p:spPr>
          <a:xfrm>
            <a:off x="7162800" y="990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ыс. руб.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2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04800" y="304800"/>
            <a:ext cx="8488680" cy="9144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расходам дорожного фонда</a:t>
            </a:r>
          </a:p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 2022 год составило 83%</a:t>
            </a:r>
          </a:p>
          <a:p>
            <a:pPr marL="82296" indent="0" algn="ctr">
              <a:buFont typeface="Wingdings 2"/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92972335"/>
              </p:ext>
            </p:extLst>
          </p:nvPr>
        </p:nvGraphicFramePr>
        <p:xfrm>
          <a:off x="152400" y="1397000"/>
          <a:ext cx="8763000" cy="530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2"/>
          <p:cNvSpPr txBox="1"/>
          <p:nvPr/>
        </p:nvSpPr>
        <p:spPr>
          <a:xfrm>
            <a:off x="7239000" y="1371600"/>
            <a:ext cx="1554480" cy="36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/>
              <a:t>млн. руб.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21946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04800" y="304800"/>
            <a:ext cx="8488680" cy="8382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бюджета по публичным обязательствам за 2022 год составило 93%</a:t>
            </a:r>
          </a:p>
          <a:p>
            <a:pPr marL="82296" indent="0" algn="ctr">
              <a:buFont typeface="Wingdings 2"/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7001435" y="969987"/>
            <a:ext cx="1905000" cy="36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020670"/>
              </p:ext>
            </p:extLst>
          </p:nvPr>
        </p:nvGraphicFramePr>
        <p:xfrm>
          <a:off x="76200" y="1397000"/>
          <a:ext cx="8991600" cy="538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740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59131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реализации национальных проектов в 2022 году,  млн. руб.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651986"/>
              </p:ext>
            </p:extLst>
          </p:nvPr>
        </p:nvGraphicFramePr>
        <p:xfrm>
          <a:off x="76200" y="726140"/>
          <a:ext cx="8915400" cy="6077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5638800"/>
                <a:gridCol w="1371600"/>
                <a:gridCol w="1447800"/>
              </a:tblGrid>
              <a:tr h="346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773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Национальный проект «Безопасные качественные дороги»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(финансовое обеспечение дорожной деятельности)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68,4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39,8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1442">
                <a:tc row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Национальный проект «Демография»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(Финансовая поддержка семей при рождении детей, содействие занятости женщин - создание условий дошкольного образования для детей в возрасте до трёх лет)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25534"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61,8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50,6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74595">
                <a:tc row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Национальный проект</a:t>
                      </a:r>
                      <a:r>
                        <a:rPr lang="ru-RU" sz="2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«Образование»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(«Успех каждого ребенка» (субсидии на создание в общеобразовательных организациях, расположенных в сельской местности, условий для занятий физической культурой и спортом)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«Современная школа» (создание  центров образования и гуманитарного профилей «Точка роста»))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49338"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669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Национальный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  «Жилье и городская среда»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(Формирование современной городской среды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 территории муниципального образования)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3098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144,3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104,5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2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41311" cy="762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 за 2022 год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763433"/>
              </p:ext>
            </p:extLst>
          </p:nvPr>
        </p:nvGraphicFramePr>
        <p:xfrm>
          <a:off x="228600" y="914400"/>
          <a:ext cx="8763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38200" y="304800"/>
            <a:ext cx="7802880" cy="9144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 за 2022 год составило 83,7%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301328753"/>
              </p:ext>
            </p:extLst>
          </p:nvPr>
        </p:nvGraphicFramePr>
        <p:xfrm>
          <a:off x="-13447" y="1295400"/>
          <a:ext cx="8991600" cy="5362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трелка вправо 3"/>
          <p:cNvSpPr/>
          <p:nvPr/>
        </p:nvSpPr>
        <p:spPr>
          <a:xfrm rot="19601158">
            <a:off x="3285385" y="3355356"/>
            <a:ext cx="2908508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101,5%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7239000" y="1295400"/>
            <a:ext cx="1600200" cy="36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/>
              <a:t>млн. руб.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42870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007476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 показатели исполнения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  20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год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4331064"/>
              </p:ext>
            </p:extLst>
          </p:nvPr>
        </p:nvGraphicFramePr>
        <p:xfrm>
          <a:off x="76200" y="1329153"/>
          <a:ext cx="8991600" cy="4093596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408104"/>
                <a:gridCol w="1739533"/>
                <a:gridCol w="1205163"/>
                <a:gridCol w="1371600"/>
                <a:gridCol w="1066800"/>
                <a:gridCol w="1066800"/>
                <a:gridCol w="990600"/>
                <a:gridCol w="1143000"/>
              </a:tblGrid>
              <a:tr h="1190538"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 за 2021 год</a:t>
                      </a:r>
                      <a:endParaRPr lang="ru-RU" sz="1400" b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чально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ный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на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год</a:t>
                      </a:r>
                      <a:endParaRPr lang="ru-RU" sz="1400" b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Уточнен-</a:t>
                      </a:r>
                      <a:r>
                        <a:rPr lang="ru-RU" sz="1400" b="1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план на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год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01.01.2023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 к уточнен-ному плану 2022 года,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темп роста показателя к </a:t>
                      </a:r>
                      <a:r>
                        <a:rPr lang="ru-RU" sz="1400" b="1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предыду-щему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году,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36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985,4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705,5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1165,1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1051,5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106,7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36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983,1</a:t>
                      </a: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705,5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1201,2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1010,6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84,1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36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+2,3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36,1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862887" y="990600"/>
            <a:ext cx="1038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млн. руб.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658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14400"/>
          </a:xfrm>
          <a:solidFill>
            <a:srgbClr val="DBFDEB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Расходы  бюджета на реализацию муниципальных программ </a:t>
            </a:r>
            <a:b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2022  год                                                                                                           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3695926"/>
              </p:ext>
            </p:extLst>
          </p:nvPr>
        </p:nvGraphicFramePr>
        <p:xfrm>
          <a:off x="76200" y="1055751"/>
          <a:ext cx="8991600" cy="57260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5139"/>
                <a:gridCol w="930031"/>
                <a:gridCol w="1085036"/>
                <a:gridCol w="1007533"/>
                <a:gridCol w="1007533"/>
                <a:gridCol w="776328"/>
              </a:tblGrid>
              <a:tr h="1257398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Испол-нение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2021 год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Уточнён-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Испол-нение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 к уточнён-ному плану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 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</a:t>
                      </a: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году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5556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образования и воспитания»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593,5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670,0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635,8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107,1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1113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«Охрана здоровья и формирование здорового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65,3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76,5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18,9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556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культуры» 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73,6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51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«Социальная поддержка населения»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18,3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37,5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1113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«Создание условий для устойчивого экономического развития»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219,8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66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«Безопасность»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217,7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556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хозяйство»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83,4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182,0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70,4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153,4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1113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«Энергосбережение и повышение энергетической эффективности»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148,9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556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управление»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68,8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87,4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127,1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556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финансами»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19,1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556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здоровья»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331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 территории муниципального образования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3,1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3,1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5556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946,0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1146,5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959,9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101,5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2"/>
          <p:cNvSpPr txBox="1"/>
          <p:nvPr/>
        </p:nvSpPr>
        <p:spPr>
          <a:xfrm>
            <a:off x="7315200" y="762000"/>
            <a:ext cx="1600200" cy="36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4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57200" y="304800"/>
            <a:ext cx="8458200" cy="8382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Font typeface="Wingdings 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непрограммных расходов бюджета за 2022 год составило 92,7%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7010400" y="958329"/>
            <a:ext cx="1447800" cy="36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55565223"/>
              </p:ext>
            </p:extLst>
          </p:nvPr>
        </p:nvGraphicFramePr>
        <p:xfrm>
          <a:off x="76200" y="1295400"/>
          <a:ext cx="90678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884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990600" y="228600"/>
            <a:ext cx="7848600" cy="762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1295400"/>
            <a:ext cx="3352800" cy="26776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01.01.2022 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50,5 млн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505200" y="391656"/>
            <a:ext cx="5562600" cy="3581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Погашение к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оммерческих кредитов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50,5 млн. руб.</a:t>
            </a:r>
          </a:p>
          <a:p>
            <a:pPr lvl="0" algn="ctr"/>
            <a:r>
              <a:rPr lang="ru-RU" sz="2800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Привлечение бюджетных кредитов -50,5 млн. руб.</a:t>
            </a:r>
            <a:endParaRPr lang="ru-RU" sz="2800" b="1" dirty="0">
              <a:solidFill>
                <a:srgbClr val="66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5200" y="4038600"/>
            <a:ext cx="5562600" cy="2438400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по состоянию на 01.01.2023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составил  50,5 млн. руб.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55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56356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(профицит) бюджета за 2022 год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28">
            <a:extLst>
              <a:ext uri="{FF2B5EF4-FFF2-40B4-BE49-F238E27FC236}">
                <a16:creationId xmlns="" xmlns:a16="http://schemas.microsoft.com/office/drawing/2014/main" id="{6DF0AF8A-B17B-4784-A4B8-39C244D8A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00" y="990600"/>
            <a:ext cx="8673000" cy="5632311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По итогам года сложился профицит бюджета, который составил 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40,9 </a:t>
            </a: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Плановые назначения дефицита бюджета </a:t>
            </a:r>
            <a:r>
              <a:rPr lang="ru-RU" sz="3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составили 36,1 млн. руб., </a:t>
            </a:r>
            <a:r>
              <a:rPr lang="ru-RU" sz="3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10,53% от утвержденных собственных доходов без учета утвержденного объема безвозмездных </a:t>
            </a:r>
            <a:r>
              <a:rPr lang="ru-RU" sz="36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поступлений. 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382000" cy="4114800"/>
          </a:xfrm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0070C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</a:rPr>
              <a:t>СПАСИБО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9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6096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Исполнение бюджета по доходам за 2022 год составило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90,3%,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62887" y="990600"/>
            <a:ext cx="1038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млн. руб.</a:t>
            </a:r>
            <a:endParaRPr lang="ru-RU" b="1" dirty="0"/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74993334"/>
              </p:ext>
            </p:extLst>
          </p:nvPr>
        </p:nvGraphicFramePr>
        <p:xfrm>
          <a:off x="152400" y="1397000"/>
          <a:ext cx="8839200" cy="538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трелка вправо 5"/>
          <p:cNvSpPr/>
          <p:nvPr/>
        </p:nvSpPr>
        <p:spPr>
          <a:xfrm rot="19198969">
            <a:off x="3285385" y="3355356"/>
            <a:ext cx="2908508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106,7%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9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5982899"/>
              </p:ext>
            </p:extLst>
          </p:nvPr>
        </p:nvGraphicFramePr>
        <p:xfrm>
          <a:off x="76200" y="838200"/>
          <a:ext cx="89154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 txBox="1">
            <a:spLocks/>
          </p:cNvSpPr>
          <p:nvPr/>
        </p:nvSpPr>
        <p:spPr>
          <a:xfrm>
            <a:off x="76200" y="304800"/>
            <a:ext cx="8991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 доходов  бюджета за 2022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20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304800"/>
            <a:ext cx="8641080" cy="9144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Исполнение бюджета по налоговым доходам за 2022 год составило 107%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32914149"/>
              </p:ext>
            </p:extLst>
          </p:nvPr>
        </p:nvGraphicFramePr>
        <p:xfrm>
          <a:off x="304800" y="1143000"/>
          <a:ext cx="86868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567168">
            <a:off x="3289570" y="3369096"/>
            <a:ext cx="2859214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119,7%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09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200" y="304800"/>
            <a:ext cx="8991600" cy="5334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налоговых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доходов  бюджета за 2022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635180"/>
              </p:ext>
            </p:extLst>
          </p:nvPr>
        </p:nvGraphicFramePr>
        <p:xfrm>
          <a:off x="152400" y="1066800"/>
          <a:ext cx="89154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35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228600"/>
            <a:ext cx="8412480" cy="68580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Исполнение бюджета по неналоговым доходам за 2022 год составило 92,6%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54214714"/>
              </p:ext>
            </p:extLst>
          </p:nvPr>
        </p:nvGraphicFramePr>
        <p:xfrm>
          <a:off x="152400" y="1219200"/>
          <a:ext cx="8839200" cy="553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681746">
            <a:off x="3517870" y="3270699"/>
            <a:ext cx="2645195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86%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83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381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неналоговых доходов  бюджета  за 20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0913037"/>
              </p:ext>
            </p:extLst>
          </p:nvPr>
        </p:nvGraphicFramePr>
        <p:xfrm>
          <a:off x="0" y="838200"/>
          <a:ext cx="90678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12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304800"/>
            <a:ext cx="8763000" cy="762000"/>
          </a:xfrm>
        </p:spPr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Исполнение по безвозмездным поступлениям за 2022 год составило 83,9%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13481073"/>
              </p:ext>
            </p:extLst>
          </p:nvPr>
        </p:nvGraphicFramePr>
        <p:xfrm>
          <a:off x="116541" y="1066800"/>
          <a:ext cx="8991600" cy="56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616431">
            <a:off x="3285385" y="3355356"/>
            <a:ext cx="2908508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Темп роста 101,4%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4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21299</TotalTime>
  <Words>1108</Words>
  <Application>Microsoft Office PowerPoint</Application>
  <PresentationFormat>Экран (4:3)</PresentationFormat>
  <Paragraphs>348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Ясность</vt:lpstr>
      <vt:lpstr>Презентация PowerPoint</vt:lpstr>
      <vt:lpstr> Основные показатели исполнения бюджета  за  2022 год </vt:lpstr>
      <vt:lpstr>Презентация PowerPoint</vt:lpstr>
      <vt:lpstr>Презентация PowerPoint</vt:lpstr>
      <vt:lpstr>Презентация PowerPoint</vt:lpstr>
      <vt:lpstr>Структура налоговых доходов  бюджета за 2022 год</vt:lpstr>
      <vt:lpstr>Презентация PowerPoint</vt:lpstr>
      <vt:lpstr>Структура неналоговых доходов  бюджета  за 2022 год</vt:lpstr>
      <vt:lpstr>Презентация PowerPoint</vt:lpstr>
      <vt:lpstr>Структура безвозмездных поступлений  бюджета за  2022 год</vt:lpstr>
      <vt:lpstr>Презентация PowerPoint</vt:lpstr>
      <vt:lpstr>Исполнение бюджета по отраслевым разделам 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Информация о реализации национальных проектов в 2022 году,  млн. руб.</vt:lpstr>
      <vt:lpstr>Расходы на реализацию муниципальных программ  за 2022 год</vt:lpstr>
      <vt:lpstr>Презентация PowerPoint</vt:lpstr>
      <vt:lpstr>Расходы  бюджета на реализацию муниципальных программ  за 2022  год                                                                                                           </vt:lpstr>
      <vt:lpstr>Презентация PowerPoint</vt:lpstr>
      <vt:lpstr>   Муниципальный долг                                                                                                                               </vt:lpstr>
      <vt:lpstr>Дефицит (профицит) бюджета за 2022 год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1322</cp:revision>
  <cp:lastPrinted>2022-03-11T06:09:53Z</cp:lastPrinted>
  <dcterms:created xsi:type="dcterms:W3CDTF">1601-01-01T00:00:00Z</dcterms:created>
  <dcterms:modified xsi:type="dcterms:W3CDTF">2023-03-01T12:11:41Z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