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0"/>
  </p:notesMasterIdLst>
  <p:sldIdLst>
    <p:sldId id="256" r:id="rId2"/>
    <p:sldId id="333" r:id="rId3"/>
    <p:sldId id="332" r:id="rId4"/>
    <p:sldId id="325" r:id="rId5"/>
    <p:sldId id="334" r:id="rId6"/>
    <p:sldId id="285" r:id="rId7"/>
    <p:sldId id="336" r:id="rId8"/>
    <p:sldId id="335" r:id="rId9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13.04.2023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1 квартал 2023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2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квартал 2023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361933"/>
              </p:ext>
            </p:extLst>
          </p:nvPr>
        </p:nvGraphicFramePr>
        <p:xfrm>
          <a:off x="228600" y="990602"/>
          <a:ext cx="8686801" cy="522805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01.04.2023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979,0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202,9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351,2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627,8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</a:p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21,5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993,9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232,5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-14,9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-29,6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199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"/>
            <a:ext cx="8324088" cy="4191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1 квартал 2023 года,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098847"/>
              </p:ext>
            </p:extLst>
          </p:nvPr>
        </p:nvGraphicFramePr>
        <p:xfrm>
          <a:off x="152399" y="563880"/>
          <a:ext cx="8839200" cy="62179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953001"/>
                <a:gridCol w="1447800"/>
                <a:gridCol w="1371600"/>
                <a:gridCol w="1066799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</a:t>
                      </a:r>
                    </a:p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01.04.2023 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8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всего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301,7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27,3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16,6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добычу полезных ископаемых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Госпошлина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платных услуг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имущества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447913"/>
              </p:ext>
            </p:extLst>
          </p:nvPr>
        </p:nvGraphicFramePr>
        <p:xfrm>
          <a:off x="381000" y="914400"/>
          <a:ext cx="8458199" cy="524587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669366"/>
                <a:gridCol w="1679201"/>
                <a:gridCol w="1554816"/>
                <a:gridCol w="1554816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01.04.2023 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781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всего, 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627,8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135,0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8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388,9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бюджета Удмуртской Республики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681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056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субвенций иных МБТ прошлых лет, прочие безвозмездные поступления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596122"/>
              </p:ext>
            </p:extLst>
          </p:nvPr>
        </p:nvGraphicFramePr>
        <p:xfrm>
          <a:off x="152399" y="647700"/>
          <a:ext cx="8781290" cy="59817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269462"/>
                <a:gridCol w="1277028"/>
                <a:gridCol w="1117400"/>
                <a:gridCol w="1117400"/>
              </a:tblGrid>
              <a:tr h="353973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398689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52079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5231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562,7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14794"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7922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46388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7458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63542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501896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993,9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1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338478"/>
              </p:ext>
            </p:extLst>
          </p:nvPr>
        </p:nvGraphicFramePr>
        <p:xfrm>
          <a:off x="304800" y="457200"/>
          <a:ext cx="8686800" cy="63116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647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842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225,4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564,8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122,2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88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23,6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26,8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148,1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39,8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26,9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91,1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19,1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1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08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Гражданско-патриотическое</a:t>
                      </a:r>
                      <a:r>
                        <a:rPr lang="ru-RU" sz="16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воспитание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57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3352800"/>
            <a:ext cx="8839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01.04.2023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150293"/>
              </p:ext>
            </p:extLst>
          </p:nvPr>
        </p:nvGraphicFramePr>
        <p:xfrm>
          <a:off x="133350" y="685800"/>
          <a:ext cx="8858251" cy="204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84456"/>
                <a:gridCol w="1407386"/>
                <a:gridCol w="1423408"/>
                <a:gridCol w="1143001"/>
              </a:tblGrid>
              <a:tr h="66472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источников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Уточнен-</a:t>
                      </a:r>
                      <a:r>
                        <a:rPr lang="ru-RU" sz="20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01.04.2023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4723"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средств на счетах по учету средств бюджетов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198,9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7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13495</TotalTime>
  <Words>530</Words>
  <Application>Microsoft Office PowerPoint</Application>
  <PresentationFormat>Экран (4:3)</PresentationFormat>
  <Paragraphs>293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квартал 2023 года</vt:lpstr>
      <vt:lpstr>Основные характеристики исполнения бюджета  за 1 квартал 2023 года, млн.руб.</vt:lpstr>
      <vt:lpstr>Исполнение по доходам за 1 квартал 2023 года, млн.руб.</vt:lpstr>
      <vt:lpstr>Безвозмездные поступления в бюджет, млн. руб.</vt:lpstr>
      <vt:lpstr>Презентация PowerPoint</vt:lpstr>
      <vt:lpstr>Расходы на реализацию муниципальных программ, млн.руб.</vt:lpstr>
      <vt:lpstr>Дефицит бюджета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1122</cp:revision>
  <cp:lastPrinted>2019-11-22T07:28:49Z</cp:lastPrinted>
  <dcterms:created xsi:type="dcterms:W3CDTF">1601-01-01T00:00:00Z</dcterms:created>
  <dcterms:modified xsi:type="dcterms:W3CDTF">2023-04-13T12:10:11Z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