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3" r:id="rId3"/>
    <p:sldId id="332" r:id="rId4"/>
    <p:sldId id="325" r:id="rId5"/>
    <p:sldId id="334" r:id="rId6"/>
    <p:sldId id="285" r:id="rId7"/>
    <p:sldId id="336" r:id="rId8"/>
    <p:sldId id="335" r:id="rId9"/>
  </p:sldIdLst>
  <p:sldSz cx="9144000" cy="6858000" type="screen4x3"/>
  <p:notesSz cx="10234613" cy="71040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5B3F7"/>
    <a:srgbClr val="FFCCCC"/>
    <a:srgbClr val="FF66FF"/>
    <a:srgbClr val="FFFF66"/>
    <a:srgbClr val="FF6699"/>
    <a:srgbClr val="A5B592"/>
    <a:srgbClr val="FF0066"/>
    <a:srgbClr val="C0C074"/>
    <a:srgbClr val="D6E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86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ED0F5-627A-499B-8D07-F70A81320D3A}" type="datetimeFigureOut">
              <a:rPr lang="ru-RU" smtClean="0"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9755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472A8-BFF5-4ABD-BD9D-5F5B4AFAD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13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97249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12.10.2023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5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88" tIns="47544" rIns="95088" bIns="4754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3463" y="3374432"/>
            <a:ext cx="8187690" cy="3196828"/>
          </a:xfrm>
          <a:prstGeom prst="rect">
            <a:avLst/>
          </a:prstGeom>
        </p:spPr>
        <p:txBody>
          <a:bodyPr vert="horz" lIns="95088" tIns="47544" rIns="95088" bIns="4754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7249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41688" y="531813"/>
            <a:ext cx="3551237" cy="26654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91540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за 9 месяцев 2023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5029200"/>
            <a:ext cx="3630488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98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6350" y="0"/>
                  <a:ext cx="6108700" cy="40687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9 месяцев 2023 года, </a:t>
            </a:r>
            <a:r>
              <a:rPr lang="ru-RU" sz="24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9446377"/>
              </p:ext>
            </p:extLst>
          </p:nvPr>
        </p:nvGraphicFramePr>
        <p:xfrm>
          <a:off x="228601" y="990601"/>
          <a:ext cx="8686801" cy="5228052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06799"/>
                <a:gridCol w="3910480"/>
                <a:gridCol w="1502521"/>
                <a:gridCol w="1261783"/>
                <a:gridCol w="1405218"/>
              </a:tblGrid>
              <a:tr h="1025667"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01.10.2023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19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1057,8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794,1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75,1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350,6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258,5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73,7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707,2</a:t>
                      </a:r>
                    </a:p>
                    <a:p>
                      <a:pPr algn="ctr"/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535,6</a:t>
                      </a:r>
                    </a:p>
                    <a:p>
                      <a:pPr algn="ctr"/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75,7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781,0</a:t>
                      </a:r>
                    </a:p>
                    <a:p>
                      <a:pPr algn="ctr"/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72,2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-24,6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13,1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-53,3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-47625"/>
            <a:ext cx="8781288" cy="4191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доходам, млн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069900"/>
              </p:ext>
            </p:extLst>
          </p:nvPr>
        </p:nvGraphicFramePr>
        <p:xfrm>
          <a:off x="152400" y="381000"/>
          <a:ext cx="8839200" cy="61366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953001"/>
                <a:gridCol w="1447800"/>
                <a:gridCol w="1371600"/>
                <a:gridCol w="1066799"/>
              </a:tblGrid>
              <a:tr h="853440">
                <a:tc>
                  <a:txBody>
                    <a:bodyPr/>
                    <a:lstStyle/>
                    <a:p>
                      <a:pPr algn="ctr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</a:t>
                      </a:r>
                    </a:p>
                    <a:p>
                      <a:pPr algn="ctr" fontAlgn="ctr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2023 год</a:t>
                      </a:r>
                      <a:endParaRPr lang="ru-RU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</a:t>
                      </a:r>
                    </a:p>
                    <a:p>
                      <a:pPr algn="ctr" fontAlgn="b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01.10.2023 </a:t>
                      </a:r>
                      <a:endParaRPr lang="ru-RU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ru-RU" sz="16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</a:t>
                      </a:r>
                      <a:endParaRPr lang="ru-RU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доходы, всего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301,6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219,3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72,7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234,8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171,5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27,5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85,4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3,6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69,2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21,1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10,4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49,3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116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добычу полезных ископаемых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5,5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4,6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83,6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Госпошлина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2,8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1,7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60,7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всего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49,1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39,11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79,7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20,7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19,9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96,1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Плата за </a:t>
                      </a:r>
                      <a:r>
                        <a:rPr lang="ru-RU" sz="1600" b="1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негат</a:t>
                      </a:r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воздействие на окружающую среду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12,9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8,8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платных услуг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имущества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7,4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3,3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44,6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доходы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8608100"/>
              </p:ext>
            </p:extLst>
          </p:nvPr>
        </p:nvGraphicFramePr>
        <p:xfrm>
          <a:off x="381000" y="914400"/>
          <a:ext cx="8458199" cy="556412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669366"/>
                <a:gridCol w="1679201"/>
                <a:gridCol w="1554816"/>
                <a:gridCol w="1554816"/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9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</a:t>
                      </a:r>
                    </a:p>
                    <a:p>
                      <a:pPr algn="ctr" fontAlgn="ctr"/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2023 год</a:t>
                      </a:r>
                      <a:endParaRPr lang="ru-RU" sz="1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01.10.2023 </a:t>
                      </a:r>
                      <a:endParaRPr lang="ru-RU" sz="1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ru-RU" sz="1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lang="ru-RU" sz="1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6608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 всего, </a:t>
                      </a:r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707,2</a:t>
                      </a:r>
                      <a:endParaRPr lang="ru-RU" sz="20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535,6</a:t>
                      </a:r>
                      <a:endParaRPr lang="ru-RU" sz="20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75,7</a:t>
                      </a:r>
                      <a:endParaRPr lang="ru-RU" sz="20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71,1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52,8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74,3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138,7</a:t>
                      </a:r>
                      <a:endParaRPr lang="ru-RU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70,8</a:t>
                      </a:r>
                      <a:endParaRPr lang="ru-RU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88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 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389,0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323,8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83,2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539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из бюджета Удмуртской Республики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108,0</a:t>
                      </a:r>
                      <a:endParaRPr lang="ru-RU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91,6</a:t>
                      </a:r>
                      <a:endParaRPr lang="ru-RU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84,8</a:t>
                      </a:r>
                      <a:endParaRPr lang="ru-RU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субсидий,</a:t>
                      </a:r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субвенций иных МБТ прошлых </a:t>
                      </a:r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лет</a:t>
                      </a:r>
                      <a:endParaRPr lang="ru-RU" sz="1900" b="1" baseline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lang="ru-RU" sz="20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000" b="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7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86264"/>
              </p:ext>
            </p:extLst>
          </p:nvPr>
        </p:nvGraphicFramePr>
        <p:xfrm>
          <a:off x="152399" y="647700"/>
          <a:ext cx="8781290" cy="598170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269462"/>
                <a:gridCol w="1277028"/>
                <a:gridCol w="1117400"/>
                <a:gridCol w="1117400"/>
              </a:tblGrid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l" fontAlgn="b"/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год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01.10.2023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398689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131,6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87,1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1,6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1,0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62,5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520791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5,3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3,5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143,5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116,8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81,4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65,8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28,8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43,8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52311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589,4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453,9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77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14795"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122,1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74,7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47923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46388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11,6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6,9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59,5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74585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10,9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8,1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74,3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635425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501896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1082,4</a:t>
                      </a:r>
                      <a:endParaRPr lang="ru-RU" sz="20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781,0</a:t>
                      </a:r>
                      <a:endParaRPr lang="ru-RU" sz="20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72,2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381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на реализацию муниципальных программ,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722972"/>
              </p:ext>
            </p:extLst>
          </p:nvPr>
        </p:nvGraphicFramePr>
        <p:xfrm>
          <a:off x="304800" y="304800"/>
          <a:ext cx="8686800" cy="646880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33400"/>
                <a:gridCol w="4495800"/>
                <a:gridCol w="1295400"/>
                <a:gridCol w="1143000"/>
                <a:gridCol w="1219200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01.10.2023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843">
                <a:tc>
                  <a:txBody>
                    <a:bodyPr/>
                    <a:lstStyle/>
                    <a:p>
                      <a:endParaRPr lang="ru-RU" sz="15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5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sz="15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расходов</a:t>
                      </a:r>
                      <a:endParaRPr lang="ru-RU" sz="15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1040,8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755,7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72,6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5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и воспитания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588,3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454,8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77,3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3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здоровья и формирование здорового образа жизни населения муниципального образования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10,9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18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119,9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73,3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61,1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поддержка населения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7,2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3,6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устойчивого экономического развития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0,3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66,7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5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7,0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5,4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77,1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61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80000"/>
                        </a:lnSpc>
                      </a:pPr>
                      <a:r>
                        <a:rPr lang="ru-RU" sz="15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хозяйство 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198,4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139,2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70,2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энергетической эффективности муниципального образования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</a:t>
                      </a: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</a:t>
                      </a: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11,1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959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</a:t>
                      </a:r>
                      <a:r>
                        <a:rPr lang="ru-RU" sz="15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управление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92,4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63,2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68,4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5,8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3,6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62,1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здоровья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среды на территории муниципального образования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4,5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3,9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86,7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0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Гражданско-патриотическое</a:t>
                      </a:r>
                      <a:r>
                        <a:rPr lang="ru-RU" sz="15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воспитание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08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5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«Привлечение и закрепление специалистов на территории </a:t>
                      </a:r>
                      <a:r>
                        <a:rPr lang="ru-RU" sz="15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Якшур-Бодьинского</a:t>
                      </a:r>
                      <a:r>
                        <a:rPr lang="ru-RU" sz="15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района»</a:t>
                      </a:r>
                      <a:endParaRPr lang="ru-RU" sz="15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5,0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0,05</a:t>
                      </a:r>
                      <a:endParaRPr lang="ru-RU" sz="2000" b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0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4572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Дефицит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бюджета,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3352802"/>
            <a:ext cx="8839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01.10.2023  </a:t>
            </a:r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составил  50,5 млн.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626596"/>
              </p:ext>
            </p:extLst>
          </p:nvPr>
        </p:nvGraphicFramePr>
        <p:xfrm>
          <a:off x="133350" y="685800"/>
          <a:ext cx="8858251" cy="2042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884456"/>
                <a:gridCol w="1407386"/>
                <a:gridCol w="1423408"/>
                <a:gridCol w="1143001"/>
              </a:tblGrid>
              <a:tr h="12192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источников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Уточнен-</a:t>
                      </a:r>
                      <a:r>
                        <a:rPr lang="ru-RU" sz="20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год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01.10.2023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средств на счетах по учету средств бюджетов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-24,6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13,1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-53,3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7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13937</TotalTime>
  <Words>544</Words>
  <Application>Microsoft Office PowerPoint</Application>
  <PresentationFormat>Экран (4:3)</PresentationFormat>
  <Paragraphs>299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9 месяцев 2023 года</vt:lpstr>
      <vt:lpstr>Основные характеристики исполнения бюджета  за 9 месяцев 2023 года, млн.руб.</vt:lpstr>
      <vt:lpstr>Исполнение по доходам, млн. руб.</vt:lpstr>
      <vt:lpstr>Безвозмездные поступления в бюджет, млн. руб.</vt:lpstr>
      <vt:lpstr>Презентация PowerPoint</vt:lpstr>
      <vt:lpstr>Расходы на реализацию муниципальных программ, млн.руб.</vt:lpstr>
      <vt:lpstr>Дефицит бюджета, млн.руб.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1140</cp:revision>
  <cp:lastPrinted>2023-06-07T05:44:20Z</cp:lastPrinted>
  <dcterms:created xsi:type="dcterms:W3CDTF">1601-01-01T00:00:00Z</dcterms:created>
  <dcterms:modified xsi:type="dcterms:W3CDTF">2023-10-12T05:01:00Z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