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3" r:id="rId3"/>
    <p:sldId id="341" r:id="rId4"/>
    <p:sldId id="337" r:id="rId5"/>
    <p:sldId id="338" r:id="rId6"/>
    <p:sldId id="334" r:id="rId7"/>
    <p:sldId id="339" r:id="rId8"/>
    <p:sldId id="285" r:id="rId9"/>
    <p:sldId id="340" r:id="rId10"/>
    <p:sldId id="335" r:id="rId11"/>
  </p:sldIdLst>
  <p:sldSz cx="9906000" cy="6858000" type="A4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66FF"/>
    <a:srgbClr val="FF0066"/>
    <a:srgbClr val="990099"/>
    <a:srgbClr val="00FFCC"/>
    <a:srgbClr val="FF9933"/>
    <a:srgbClr val="FFFF66"/>
    <a:srgbClr val="C5B3F7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644" y="-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 smtClean="0"/>
              <a:t>Доходы бюджета</a:t>
            </a:r>
            <a:endParaRPr lang="ru-RU" sz="2000" dirty="0"/>
          </a:p>
        </c:rich>
      </c:tx>
      <c:layout>
        <c:manualLayout>
          <c:xMode val="edge"/>
          <c:yMode val="edge"/>
          <c:x val="0.28307684884977613"/>
          <c:y val="8.205355909458688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5818022747156607E-2"/>
          <c:y val="8.2973575671462102E-2"/>
          <c:w val="0.81775192873618074"/>
          <c:h val="0.8116034179938035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1240.3</c:v>
                </c:pt>
                <c:pt idx="1">
                  <c:v>897.7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32823629271111754"/>
          <c:y val="0.93448439426999341"/>
          <c:w val="0.27284602326085389"/>
          <c:h val="5.0872782468456501E-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02937613567533"/>
          <c:y val="2.5237192573150585E-2"/>
          <c:w val="0.47912083585705634"/>
          <c:h val="0.7689593661903373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9487169392287512"/>
                  <c:y val="-0.248917748917748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0641025641025639"/>
                  <c:y val="-0.10606060606060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1205.5999999999999</c:v>
                </c:pt>
                <c:pt idx="1">
                  <c:v>800.4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419866747425801"/>
          <c:y val="0.41151953064690444"/>
          <c:w val="0.38108984453866346"/>
          <c:h val="0.58284329164736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8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4.5240258429234806E-2"/>
                  <c:y val="-0.21188436004322989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89200187185904E-2"/>
                  <c:y val="-5.9523809523809521E-3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682313749242883"/>
                  <c:y val="0.11732345221553188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</a:defRPr>
                    </a:pPr>
                    <a:r>
                      <a:rPr lang="ru-RU" sz="1600" dirty="0" smtClean="0">
                        <a:solidFill>
                          <a:srgbClr val="C00000"/>
                        </a:solidFill>
                      </a:rPr>
                      <a:t>«Развитие </a:t>
                    </a:r>
                    <a:r>
                      <a:rPr lang="ru-RU" sz="1600" dirty="0">
                        <a:solidFill>
                          <a:srgbClr val="C00000"/>
                        </a:solidFill>
                      </a:rPr>
                      <a:t>культуры»  </a:t>
                    </a:r>
                    <a:r>
                      <a:rPr lang="ru-RU" sz="1600" dirty="0" smtClean="0">
                        <a:solidFill>
                          <a:srgbClr val="C00000"/>
                        </a:solidFill>
                      </a:rPr>
                      <a:t> 48,2</a:t>
                    </a:r>
                    <a:endParaRPr lang="ru-RU" dirty="0">
                      <a:solidFill>
                        <a:srgbClr val="C00000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0444215626892792"/>
                  <c:y val="9.6602439400957238E-2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8086270946900868"/>
                  <c:y val="-7.21696773197468E-2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7171108419139916"/>
                  <c:y val="-0.19486567855488651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21055622854835454"/>
                  <c:y val="-0.13048556430446195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24316232586311326"/>
                  <c:y val="-9.6592095105758835E-2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r>
                      <a:rPr lang="ru-RU" sz="1600" dirty="0">
                        <a:solidFill>
                          <a:srgbClr val="0000FF"/>
                        </a:solidFill>
                      </a:rPr>
                      <a:t>«Энергосбережение и повышение энергетической эффективности» ; </a:t>
                    </a:r>
                    <a:r>
                      <a:rPr lang="ru-RU" sz="1600" dirty="0" smtClean="0">
                        <a:solidFill>
                          <a:srgbClr val="0000FF"/>
                        </a:solidFill>
                      </a:rPr>
                      <a:t>0,0</a:t>
                    </a:r>
                    <a:endParaRPr lang="ru-RU" dirty="0">
                      <a:solidFill>
                        <a:srgbClr val="0000FF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32080769230769229"/>
                  <c:y val="-0.22722263393546394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25991500100948922"/>
                  <c:y val="-0.21211039061293807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r>
                      <a:rPr lang="ru-RU" sz="1600" dirty="0">
                        <a:solidFill>
                          <a:srgbClr val="0000FF"/>
                        </a:solidFill>
                      </a:rPr>
                      <a:t>«Управление муниципальными финансами» ; </a:t>
                    </a:r>
                    <a:r>
                      <a:rPr lang="ru-RU" sz="1600" dirty="0" smtClean="0">
                        <a:solidFill>
                          <a:srgbClr val="0000FF"/>
                        </a:solidFill>
                      </a:rPr>
                      <a:t>2,8</a:t>
                    </a:r>
                  </a:p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endParaRPr lang="ru-RU" dirty="0">
                      <a:solidFill>
                        <a:srgbClr val="0000FF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9.7764688067837668E-2"/>
                  <c:y val="-0.25084035819052031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</a:defRPr>
                    </a:pPr>
                    <a:r>
                      <a:rPr lang="ru-RU" sz="1600" dirty="0">
                        <a:solidFill>
                          <a:srgbClr val="C00000"/>
                        </a:solidFill>
                      </a:rPr>
                      <a:t>«Укрепление общественного здоровья»; </a:t>
                    </a:r>
                    <a:r>
                      <a:rPr lang="ru-RU" sz="1600" dirty="0" smtClean="0">
                        <a:solidFill>
                          <a:srgbClr val="C00000"/>
                        </a:solidFill>
                      </a:rPr>
                      <a:t>0,0</a:t>
                    </a:r>
                    <a:endParaRPr lang="ru-RU" dirty="0">
                      <a:solidFill>
                        <a:srgbClr val="C00000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.2536223500908541"/>
                  <c:y val="0.11965446966188049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0000FF"/>
                        </a:solidFill>
                      </a:defRPr>
                    </a:pPr>
                    <a:r>
                      <a:rPr lang="ru-RU" sz="1600" dirty="0">
                        <a:solidFill>
                          <a:srgbClr val="0000FF"/>
                        </a:solidFill>
                      </a:rPr>
                      <a:t>Формирование современной городской среды на территории муниципального образования; </a:t>
                    </a:r>
                    <a:r>
                      <a:rPr lang="ru-RU" sz="1600" dirty="0" smtClean="0">
                        <a:solidFill>
                          <a:srgbClr val="0000FF"/>
                        </a:solidFill>
                      </a:rPr>
                      <a:t>0,0</a:t>
                    </a:r>
                    <a:endParaRPr lang="ru-RU" dirty="0">
                      <a:solidFill>
                        <a:srgbClr val="0000FF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217443973349488E-2"/>
                  <c:y val="-0.25294133086305387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rgbClr val="C00000"/>
                        </a:solidFill>
                      </a:defRPr>
                    </a:pPr>
                    <a:r>
                      <a:rPr lang="ru-RU" sz="1600">
                        <a:solidFill>
                          <a:srgbClr val="C00000"/>
                        </a:solidFill>
                      </a:rPr>
                      <a:t>Гражданско-патриотическое воспитание; </a:t>
                    </a:r>
                    <a:r>
                      <a:rPr lang="ru-RU" sz="1600" smtClean="0">
                        <a:solidFill>
                          <a:srgbClr val="C00000"/>
                        </a:solidFill>
                      </a:rPr>
                      <a:t>0,0</a:t>
                    </a:r>
                    <a:endParaRPr lang="ru-RU">
                      <a:solidFill>
                        <a:srgbClr val="C00000"/>
                      </a:solidFill>
                    </a:endParaRPr>
                  </a:p>
                </c:rich>
              </c:tx>
              <c:spPr>
                <a:ln>
                  <a:solidFill>
                    <a:srgbClr val="0000FF"/>
                  </a:solidFill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.24814465980214021"/>
                  <c:y val="-0.13939231125521073"/>
                </c:manualLayout>
              </c:layout>
              <c:spPr>
                <a:ln>
                  <a:solidFill>
                    <a:srgbClr val="0000FF"/>
                  </a:solidFill>
                </a:ln>
              </c:spPr>
              <c:txPr>
                <a:bodyPr/>
                <a:lstStyle/>
                <a:p>
                  <a:pPr>
                    <a:defRPr sz="1600"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ln>
                <a:solidFill>
                  <a:srgbClr val="0000FF"/>
                </a:solidFill>
              </a:ln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Лист1!$A$2:$A$15</c:f>
              <c:strCache>
                <c:ptCount val="14"/>
                <c:pt idx="0">
                  <c:v>«Развитие образования и воспитания» </c:v>
                </c:pt>
                <c:pt idx="1">
                  <c:v>«Охрана здоровья и формирование здорового образа жизни»</c:v>
                </c:pt>
                <c:pt idx="2">
                  <c:v>«Развитие культуры»  </c:v>
                </c:pt>
                <c:pt idx="3">
                  <c:v>«Социальная поддержка населения» </c:v>
                </c:pt>
                <c:pt idx="4">
                  <c:v>«Создание условий для устойчивого экономического развития» </c:v>
                </c:pt>
                <c:pt idx="5">
                  <c:v>«Безопасность» </c:v>
                </c:pt>
                <c:pt idx="6">
                  <c:v>«Муниципальное хозяйство» </c:v>
                </c:pt>
                <c:pt idx="7">
                  <c:v>«Энергосбережение и повышение энергетической эффективности» </c:v>
                </c:pt>
                <c:pt idx="8">
                  <c:v>«Муниципальное управление»</c:v>
                </c:pt>
                <c:pt idx="9">
                  <c:v>«Управление муниципальными финансами» </c:v>
                </c:pt>
                <c:pt idx="10">
                  <c:v>«Укрепление общественного здоровья»</c:v>
                </c:pt>
                <c:pt idx="11">
                  <c:v>Формирование современной городской среды на территории муниципального образования</c:v>
                </c:pt>
                <c:pt idx="12">
                  <c:v>Гражданско-патриотическое воспитание</c:v>
                </c:pt>
                <c:pt idx="13">
                  <c:v>Привлечение и закрепление специалистов на территории Якшур-Бодьинского района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511.3</c:v>
                </c:pt>
                <c:pt idx="1">
                  <c:v>9.1</c:v>
                </c:pt>
                <c:pt idx="2">
                  <c:v>72.2</c:v>
                </c:pt>
                <c:pt idx="3">
                  <c:v>5.0999999999999996</c:v>
                </c:pt>
                <c:pt idx="4">
                  <c:v>0.1</c:v>
                </c:pt>
                <c:pt idx="5">
                  <c:v>3.3</c:v>
                </c:pt>
                <c:pt idx="6">
                  <c:v>110.5</c:v>
                </c:pt>
                <c:pt idx="7">
                  <c:v>0.3</c:v>
                </c:pt>
                <c:pt idx="8">
                  <c:v>81.3</c:v>
                </c:pt>
                <c:pt idx="9">
                  <c:v>4.9000000000000004</c:v>
                </c:pt>
                <c:pt idx="10">
                  <c:v>0</c:v>
                </c:pt>
                <c:pt idx="11">
                  <c:v>1.8</c:v>
                </c:pt>
                <c:pt idx="12">
                  <c:v>0.1</c:v>
                </c:pt>
                <c:pt idx="13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27-4B58-A481-1824969D27A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  <a:cs typeface="Calibri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Расходы бюджета</a:t>
            </a:r>
          </a:p>
        </c:rich>
      </c:tx>
      <c:layout>
        <c:manualLayout>
          <c:xMode val="edge"/>
          <c:yMode val="edge"/>
          <c:x val="0.2548695155177484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925160781963566E-2"/>
          <c:y val="7.839505413385825E-2"/>
          <c:w val="0.92984768024504327"/>
          <c:h val="0.8590194389763778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1272.4000000000001</c:v>
                </c:pt>
                <c:pt idx="1">
                  <c:v>831.2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33796918091369654"/>
          <c:y val="0.93402436023622049"/>
          <c:w val="0.30954200045115843"/>
          <c:h val="5.0872782468456501E-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0"/>
    <c:plotArea>
      <c:layout>
        <c:manualLayout>
          <c:layoutTarget val="inner"/>
          <c:xMode val="edge"/>
          <c:yMode val="edge"/>
          <c:x val="1.4454663418971782E-2"/>
          <c:y val="4.8184614100470612E-2"/>
          <c:w val="0.88097572806442748"/>
          <c:h val="0.917211835034935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314060310815616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</c:formatCode>
                <c:ptCount val="1"/>
                <c:pt idx="0">
                  <c:v>32.1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66.5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7603328"/>
        <c:axId val="134097152"/>
      </c:barChart>
      <c:catAx>
        <c:axId val="13760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4097152"/>
        <c:crosses val="autoZero"/>
        <c:auto val="1"/>
        <c:lblAlgn val="ctr"/>
        <c:lblOffset val="100"/>
        <c:noMultiLvlLbl val="0"/>
      </c:catAx>
      <c:valAx>
        <c:axId val="13409715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37603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rgbClr val="008000"/>
                </a:solidFill>
              </a:defRPr>
            </a:pPr>
            <a:r>
              <a:rPr lang="ru-RU" sz="2800" dirty="0">
                <a:solidFill>
                  <a:srgbClr val="008000"/>
                </a:solidFill>
              </a:rPr>
              <a:t>Всего </a:t>
            </a:r>
            <a:r>
              <a:rPr lang="ru-RU" sz="2800" dirty="0" smtClean="0">
                <a:solidFill>
                  <a:srgbClr val="008000"/>
                </a:solidFill>
              </a:rPr>
              <a:t> исполнено доходов  </a:t>
            </a:r>
            <a:r>
              <a:rPr lang="ru-RU" sz="2800" dirty="0" smtClean="0">
                <a:solidFill>
                  <a:srgbClr val="008000"/>
                </a:solidFill>
              </a:rPr>
              <a:t>897,7 </a:t>
            </a:r>
            <a:r>
              <a:rPr lang="ru-RU" sz="2800" dirty="0">
                <a:solidFill>
                  <a:srgbClr val="008000"/>
                </a:solidFill>
              </a:rPr>
              <a:t>млн. руб.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7591358772459E-2"/>
          <c:y val="8.5946664074398105E-2"/>
          <c:w val="0.80504128810821729"/>
          <c:h val="0.897592430575807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 897,7 млн.руб.</c:v>
                </c:pt>
              </c:strCache>
            </c:strRef>
          </c:tx>
          <c:explosion val="14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8.4215021199273168E-2"/>
                  <c:y val="8.1849907650432541E-2"/>
                </c:manualLayout>
              </c:layout>
              <c:spPr/>
              <c:txPr>
                <a:bodyPr/>
                <a:lstStyle/>
                <a:p>
                  <a:pPr>
                    <a:defRPr sz="36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717519685039367E-2"/>
                  <c:y val="0.11816123459251138"/>
                </c:manualLayout>
              </c:layout>
              <c:spPr/>
              <c:txPr>
                <a:bodyPr/>
                <a:lstStyle/>
                <a:p>
                  <a:pPr>
                    <a:defRPr sz="36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735042735042736E-2"/>
                  <c:y val="0.1623376623376623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329.1</c:v>
                </c:pt>
                <c:pt idx="1">
                  <c:v>568.6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100">
          <a:latin typeface="Calibri" pitchFamily="34" charset="0"/>
          <a:cs typeface="Calibri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ru-RU" dirty="0" smtClean="0">
                <a:solidFill>
                  <a:srgbClr val="C00000"/>
                </a:solidFill>
              </a:rPr>
              <a:t>Налоговые доходы</a:t>
            </a:r>
            <a:endParaRPr lang="ru-RU" dirty="0">
              <a:solidFill>
                <a:srgbClr val="C00000"/>
              </a:solidFill>
            </a:endParaRP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dPt>
            <c:idx val="1"/>
            <c:bubble3D val="0"/>
            <c:explosion val="1"/>
            <c:spPr>
              <a:solidFill>
                <a:srgbClr val="FF00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352.9</c:v>
                </c:pt>
                <c:pt idx="1">
                  <c:v>274.7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ru-RU" dirty="0" smtClean="0">
                <a:solidFill>
                  <a:srgbClr val="C00000"/>
                </a:solidFill>
              </a:rPr>
              <a:t>Неналоговые доходы</a:t>
            </a:r>
            <a:endParaRPr lang="ru-RU" dirty="0">
              <a:solidFill>
                <a:srgbClr val="C00000"/>
              </a:solidFill>
            </a:endParaRP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FF66FF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59.1</c:v>
                </c:pt>
                <c:pt idx="1">
                  <c:v>54.4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.12222222222222222"/>
          <c:w val="0.76541276762651633"/>
          <c:h val="0.877777777777777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828.3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568.6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7874304"/>
        <c:axId val="57875840"/>
      </c:barChart>
      <c:catAx>
        <c:axId val="57874304"/>
        <c:scaling>
          <c:orientation val="minMax"/>
        </c:scaling>
        <c:delete val="1"/>
        <c:axPos val="b"/>
        <c:majorTickMark val="out"/>
        <c:minorTickMark val="none"/>
        <c:tickLblPos val="nextTo"/>
        <c:crossAx val="57875840"/>
        <c:crosses val="autoZero"/>
        <c:auto val="1"/>
        <c:lblAlgn val="ctr"/>
        <c:lblOffset val="100"/>
        <c:noMultiLvlLbl val="0"/>
      </c:catAx>
      <c:valAx>
        <c:axId val="57875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7874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66"/>
            </a:solidFill>
          </c:spPr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4672364672364682"/>
                  <c:y val="-0.12666666666666676"/>
                </c:manualLayout>
              </c:layout>
              <c:spPr/>
              <c:txPr>
                <a:bodyPr/>
                <a:lstStyle/>
                <a:p>
                  <a:pPr>
                    <a:defRPr sz="32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247863247863248"/>
                  <c:y val="-8.8888888888888889E-3"/>
                </c:manualLayout>
              </c:layout>
              <c:spPr/>
              <c:txPr>
                <a:bodyPr/>
                <a:lstStyle/>
                <a:p>
                  <a:pPr>
                    <a:defRPr sz="3200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.0">
                  <c:v>1272.4000000000001</c:v>
                </c:pt>
                <c:pt idx="1">
                  <c:v>831.2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428555354997594E-5"/>
          <c:y val="0.14285583277993866"/>
          <c:w val="0.81019906917730478"/>
          <c:h val="0.808906650222938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45000"/>
                      <a:satMod val="155000"/>
                    </a:schemeClr>
                  </a:gs>
                  <a:gs pos="60000">
                    <a:schemeClr val="accent1">
                      <a:shade val="95000"/>
                      <a:satMod val="150000"/>
                    </a:schemeClr>
                  </a:gs>
                  <a:gs pos="100000">
                    <a:schemeClr val="accent1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2F-4610-A51B-B1744142C8F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45000"/>
                      <a:satMod val="155000"/>
                    </a:schemeClr>
                  </a:gs>
                  <a:gs pos="60000">
                    <a:schemeClr val="accent2">
                      <a:shade val="95000"/>
                      <a:satMod val="150000"/>
                    </a:schemeClr>
                  </a:gs>
                  <a:gs pos="100000">
                    <a:schemeClr val="accent2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2F-4610-A51B-B1744142C8F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45000"/>
                      <a:satMod val="155000"/>
                    </a:schemeClr>
                  </a:gs>
                  <a:gs pos="60000">
                    <a:schemeClr val="accent3">
                      <a:shade val="95000"/>
                      <a:satMod val="150000"/>
                    </a:schemeClr>
                  </a:gs>
                  <a:gs pos="100000">
                    <a:schemeClr val="accent3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2F-4610-A51B-B1744142C8FA}"/>
              </c:ext>
            </c:extLst>
          </c:dPt>
          <c:dPt>
            <c:idx val="3"/>
            <c:bubble3D val="0"/>
            <c:spPr>
              <a:solidFill>
                <a:srgbClr val="FF0066"/>
              </a:soli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2F-4610-A51B-B1744142C8F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45000"/>
                      <a:satMod val="155000"/>
                    </a:schemeClr>
                  </a:gs>
                  <a:gs pos="60000">
                    <a:schemeClr val="accent5">
                      <a:shade val="95000"/>
                      <a:satMod val="150000"/>
                    </a:schemeClr>
                  </a:gs>
                  <a:gs pos="100000">
                    <a:schemeClr val="accent5">
                      <a:tint val="87000"/>
                      <a:satMod val="2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2F-4610-A51B-B1744142C8FA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contrasting" dir="t">
                  <a:rot lat="0" lon="0" rev="12000000"/>
                </a:lightRig>
              </a:scene3d>
              <a:sp3d prstMaterial="powder">
                <a:bevelT h="50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2F-4610-A51B-B1744142C8FA}"/>
              </c:ext>
            </c:extLst>
          </c:dPt>
          <c:dLbls>
            <c:dLbl>
              <c:idx val="0"/>
              <c:layout>
                <c:manualLayout>
                  <c:x val="-0.11068700387464687"/>
                  <c:y val="-9.53783638490971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Общегосударственные вопросы; </a:t>
                    </a:r>
                  </a:p>
                  <a:p>
                    <a:r>
                      <a:rPr lang="ru-RU" dirty="0" smtClean="0"/>
                      <a:t>67,8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249050260335944"/>
                  <c:y val="7.433671694652625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оборона; </a:t>
                    </a:r>
                    <a:endParaRPr lang="ru-RU" dirty="0" smtClean="0"/>
                  </a:p>
                  <a:p>
                    <a:r>
                      <a:rPr lang="ru-RU" dirty="0" smtClean="0"/>
                      <a:t>0,8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227777800950043E-2"/>
                  <c:y val="-0.156146475666445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</a:t>
                    </a:r>
                    <a:r>
                      <a:rPr lang="ru-RU" dirty="0"/>
                      <a:t>безопасность и правоохранительная </a:t>
                    </a:r>
                    <a:r>
                      <a:rPr lang="ru-RU" dirty="0" smtClean="0"/>
                      <a:t>деятельность; 0,8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7148777914990935E-2"/>
                  <c:y val="0.14792097523954084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  и ЖКХ; </a:t>
                    </a:r>
                    <a:r>
                      <a:rPr lang="ru-RU" dirty="0" smtClean="0"/>
                      <a:t>46,6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0.23288634894772517"/>
                  <c:y val="-1.00401606425702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Обслуживание </a:t>
                    </a:r>
                    <a:r>
                      <a:rPr lang="ru-RU" dirty="0"/>
                      <a:t>государственного и муниципального </a:t>
                    </a:r>
                    <a:r>
                      <a:rPr lang="ru-RU" dirty="0" smtClean="0"/>
                      <a:t>долга; </a:t>
                    </a:r>
                    <a:r>
                      <a:rPr lang="ru-RU" dirty="0"/>
                      <a:t>0,0%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153D79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rgbClr val="153D79"/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экономика, ЖКХ, охрана окружающей среды</c:v>
                </c:pt>
                <c:pt idx="4">
                  <c:v> Социальная сфера (образование, культура, социальная политика, здравоохранение, физическая культура и спорт) </c:v>
                </c:pt>
                <c:pt idx="5">
                  <c:v>Обслуживание государственного и муниципального долга 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112.3</c:v>
                </c:pt>
                <c:pt idx="1">
                  <c:v>1.3</c:v>
                </c:pt>
                <c:pt idx="2">
                  <c:v>1.4</c:v>
                </c:pt>
                <c:pt idx="3">
                  <c:v>113</c:v>
                </c:pt>
                <c:pt idx="4">
                  <c:v>603.20000000000005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D52F-4610-A51B-B1744142C8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0.30655</cdr:x>
      <cdr:y>0.43566</cdr:y>
    </cdr:from>
    <cdr:to>
      <cdr:x>0.70978</cdr:x>
      <cdr:y>0.55664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381125" y="2124617"/>
          <a:ext cx="1816663" cy="5900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4400" b="1" dirty="0" smtClean="0">
              <a:latin typeface="+mn-lt"/>
              <a:cs typeface="Times New Roman" pitchFamily="18" charset="0"/>
            </a:rPr>
            <a:t>65,3</a:t>
          </a:r>
          <a:r>
            <a:rPr lang="ru-RU" sz="4400" b="1" dirty="0" smtClean="0">
              <a:latin typeface="+mn-lt"/>
              <a:cs typeface="Times New Roman" pitchFamily="18" charset="0"/>
            </a:rPr>
            <a:t>%</a:t>
          </a:r>
          <a:endParaRPr lang="ru-RU" sz="4400" b="1" dirty="0">
            <a:latin typeface="+mn-lt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0.03458</cdr:x>
      <cdr:y>0.02</cdr:y>
    </cdr:from>
    <cdr:to>
      <cdr:x>0.13899</cdr:x>
      <cdr:y>0.10886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39725" y="76200"/>
          <a:ext cx="1025665" cy="33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>
              <a:solidFill>
                <a:srgbClr val="C00000"/>
              </a:solidFill>
              <a:cs typeface="Times New Roman" pitchFamily="18" charset="0"/>
            </a:rPr>
            <a:t>млн. руб.</a:t>
          </a:r>
          <a:endParaRPr lang="ru-RU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0.60769</cdr:x>
      <cdr:y>0.08705</cdr:y>
    </cdr:from>
    <cdr:to>
      <cdr:x>0.93718</cdr:x>
      <cdr:y>0.2352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6019800" y="537298"/>
          <a:ext cx="3263928" cy="914400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127,2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0.43405</cdr:x>
      <cdr:y>0.61137</cdr:y>
    </cdr:from>
    <cdr:to>
      <cdr:x>0.74638</cdr:x>
      <cdr:y>1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4196341" y="1397601"/>
          <a:ext cx="3019507" cy="888399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106,2%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0.04668</cdr:x>
      <cdr:y>0.77333</cdr:y>
    </cdr:from>
    <cdr:to>
      <cdr:x>0.63571</cdr:x>
      <cdr:y>0.92596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450850" y="4419600"/>
          <a:ext cx="5689088" cy="872261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106,4%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0.71318</cdr:x>
      <cdr:y>0.72289</cdr:y>
    </cdr:from>
    <cdr:to>
      <cdr:x>1</cdr:x>
      <cdr:y>0.97107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7010399" y="4572000"/>
          <a:ext cx="2819399" cy="15696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ru-RU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rPr>
            <a:t>Социальная сфера </a:t>
          </a:r>
          <a:r>
            <a:rPr lang="ru-RU" b="1" dirty="0">
              <a:solidFill>
                <a:srgbClr val="0000FF"/>
              </a:solidFill>
              <a:latin typeface="Calibri" pitchFamily="34" charset="0"/>
              <a:cs typeface="Calibri" pitchFamily="34" charset="0"/>
            </a:rPr>
            <a:t>(образование, культура, социальная политика, здравоохранение, физическая культура и спорт</a:t>
          </a:r>
          <a:r>
            <a:rPr lang="ru-RU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rPr>
            <a:t>); 438,1 млн. руб. 79%</a:t>
          </a:r>
          <a:endParaRPr lang="ru-RU" b="1" dirty="0">
            <a:solidFill>
              <a:srgbClr val="0000FF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0.37692</cdr:x>
      <cdr:y>0.34568</cdr:y>
    </cdr:from>
    <cdr:to>
      <cdr:x>0.63077</cdr:x>
      <cdr:y>0.46257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733800" y="2133600"/>
          <a:ext cx="2514638" cy="7214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4400" b="1" dirty="0" smtClean="0">
              <a:latin typeface="+mn-lt"/>
              <a:cs typeface="Times New Roman" pitchFamily="18" charset="0"/>
            </a:rPr>
            <a:t>66,4%</a:t>
          </a:r>
          <a:endParaRPr lang="ru-RU" sz="4400" b="1" dirty="0">
            <a:latin typeface="+mn-lt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0.25385</cdr:x>
      <cdr:y>0.79012</cdr:y>
    </cdr:from>
    <cdr:to>
      <cdr:x>0.77734</cdr:x>
      <cdr:y>0.93281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>
          <a:off x="2514600" y="4876800"/>
          <a:ext cx="5185761" cy="880717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0">
          <a:schemeClr val="accent3"/>
        </a:lnRef>
        <a:fillRef xmlns:a="http://schemas.openxmlformats.org/drawingml/2006/main" idx="3">
          <a:schemeClr val="accent3"/>
        </a:fillRef>
        <a:effectRef xmlns:a="http://schemas.openxmlformats.org/drawingml/2006/main" idx="3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Темп роста </a:t>
          </a:r>
          <a:r>
            <a:rPr lang="ru-RU" sz="24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105,9%</a:t>
          </a:r>
          <a:endParaRPr lang="ru-RU" sz="2400" b="1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0.49231</cdr:x>
      <cdr:y>0.72206</cdr:y>
    </cdr:from>
    <cdr:to>
      <cdr:x>0.69231</cdr:x>
      <cdr:y>0.82794</cdr:y>
    </cdr:to>
    <cdr:sp macro="" textlink="">
      <cdr:nvSpPr>
        <cdr:cNvPr id="2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876800" y="4676775"/>
          <a:ext cx="1981200" cy="685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6000" b="1" dirty="0" smtClean="0">
              <a:latin typeface="+mn-lt"/>
              <a:cs typeface="Times New Roman" pitchFamily="18" charset="0"/>
            </a:rPr>
            <a:t>800,4 </a:t>
          </a:r>
          <a:endParaRPr lang="ru-RU" sz="6000" b="1" dirty="0">
            <a:latin typeface="+mn-lt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005" cy="34026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093" y="0"/>
            <a:ext cx="4302005" cy="340263"/>
          </a:xfrm>
          <a:prstGeom prst="rect">
            <a:avLst/>
          </a:prstGeom>
        </p:spPr>
        <p:txBody>
          <a:bodyPr vert="horz" lIns="88194" tIns="44097" rIns="88194" bIns="44097" rtlCol="0"/>
          <a:lstStyle>
            <a:lvl1pPr algn="r">
              <a:defRPr sz="1200"/>
            </a:lvl1pPr>
          </a:lstStyle>
          <a:p>
            <a:fld id="{240ED0F5-627A-499B-8D07-F70A81320D3A}" type="datetimeFigureOut">
              <a:rPr lang="ru-RU" smtClean="0"/>
              <a:t>09.10.2024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5892"/>
            <a:ext cx="4302005" cy="34026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093" y="6455892"/>
            <a:ext cx="4302005" cy="340263"/>
          </a:xfrm>
          <a:prstGeom prst="rect">
            <a:avLst/>
          </a:prstGeom>
        </p:spPr>
        <p:txBody>
          <a:bodyPr vert="horz" lIns="88194" tIns="44097" rIns="88194" bIns="44097" rtlCol="0" anchor="b"/>
          <a:lstStyle>
            <a:lvl1pPr algn="r">
              <a:defRPr sz="1200"/>
            </a:lvl1pPr>
          </a:lstStyle>
          <a:p>
            <a:fld id="{F7F472A8-BFF5-4ABD-BD9D-5F5B4AFAD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13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301542" cy="33988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1" y="3"/>
            <a:ext cx="4301542" cy="339883"/>
          </a:xfrm>
          <a:prstGeom prst="rect">
            <a:avLst/>
          </a:prstGeom>
        </p:spPr>
        <p:txBody>
          <a:bodyPr vert="horz" lIns="91712" tIns="45856" rIns="91712" bIns="45856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09.10.2024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2" tIns="45856" rIns="91712" bIns="4585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8"/>
            <a:ext cx="7941310" cy="3058953"/>
          </a:xfrm>
          <a:prstGeom prst="rect">
            <a:avLst/>
          </a:prstGeom>
        </p:spPr>
        <p:txBody>
          <a:bodyPr vert="horz" lIns="91712" tIns="45856" rIns="91712" bIns="4585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301542" cy="33988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1" y="6456613"/>
            <a:ext cx="4301542" cy="339883"/>
          </a:xfrm>
          <a:prstGeom prst="rect">
            <a:avLst/>
          </a:prstGeom>
        </p:spPr>
        <p:txBody>
          <a:bodyPr vert="horz" lIns="91712" tIns="45856" rIns="91712" bIns="45856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358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122613" y="509588"/>
            <a:ext cx="3681412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4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" y="381000"/>
            <a:ext cx="965835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+mn-lt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за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9 месяцев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</a:rPr>
              <a:t>2024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30850" y="5029201"/>
            <a:ext cx="3933029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04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525" y="0"/>
                  <a:ext cx="6623050" cy="40687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9430512" cy="4762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110475"/>
              </p:ext>
            </p:extLst>
          </p:nvPr>
        </p:nvGraphicFramePr>
        <p:xfrm>
          <a:off x="76200" y="457200"/>
          <a:ext cx="55372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577975" y="3352800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72,4%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47517032"/>
              </p:ext>
            </p:extLst>
          </p:nvPr>
        </p:nvGraphicFramePr>
        <p:xfrm>
          <a:off x="4942682" y="457200"/>
          <a:ext cx="4880769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609600" y="5412669"/>
            <a:ext cx="3274932" cy="939639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113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867400" y="5503625"/>
            <a:ext cx="3321611" cy="94885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106,4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100" y="5506253"/>
            <a:ext cx="957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01.10.2024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61856506"/>
              </p:ext>
            </p:extLst>
          </p:nvPr>
        </p:nvGraphicFramePr>
        <p:xfrm>
          <a:off x="66674" y="599421"/>
          <a:ext cx="9664701" cy="4906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71800" y="76200"/>
            <a:ext cx="419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Дефицит бюджета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69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5300" y="0"/>
            <a:ext cx="9017762" cy="4191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751124"/>
              </p:ext>
            </p:extLst>
          </p:nvPr>
        </p:nvGraphicFramePr>
        <p:xfrm>
          <a:off x="9525" y="381000"/>
          <a:ext cx="9906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346031" y="2590800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+mn-lt"/>
                <a:cs typeface="Times New Roman" pitchFamily="18" charset="0"/>
              </a:rPr>
              <a:t>79,9%</a:t>
            </a:r>
            <a:endParaRPr lang="ru-RU" b="1" dirty="0">
              <a:solidFill>
                <a:srgbClr val="FFFF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81200" y="2905125"/>
            <a:ext cx="19812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66"/>
                </a:solidFill>
                <a:latin typeface="+mn-lt"/>
                <a:cs typeface="Times New Roman" pitchFamily="18" charset="0"/>
              </a:rPr>
              <a:t>68,6%</a:t>
            </a:r>
            <a:endParaRPr lang="ru-RU" b="1" dirty="0">
              <a:solidFill>
                <a:srgbClr val="FFFF66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58100" y="990600"/>
            <a:ext cx="3246200" cy="84209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106,2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784863"/>
              </p:ext>
            </p:extLst>
          </p:nvPr>
        </p:nvGraphicFramePr>
        <p:xfrm>
          <a:off x="0" y="1"/>
          <a:ext cx="56134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905000" y="18288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77,5%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33400" y="3352800"/>
            <a:ext cx="3774177" cy="85548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125,3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683418722"/>
              </p:ext>
            </p:extLst>
          </p:nvPr>
        </p:nvGraphicFramePr>
        <p:xfrm>
          <a:off x="4870450" y="0"/>
          <a:ext cx="4953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Стрелка вправо 7"/>
          <p:cNvSpPr/>
          <p:nvPr/>
        </p:nvSpPr>
        <p:spPr>
          <a:xfrm>
            <a:off x="6019800" y="3341510"/>
            <a:ext cx="3674720" cy="838199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Темп роста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139,1%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324600" y="18288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92%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07442044"/>
              </p:ext>
            </p:extLst>
          </p:nvPr>
        </p:nvGraphicFramePr>
        <p:xfrm>
          <a:off x="73136" y="4572000"/>
          <a:ext cx="9667764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Заголовок 1"/>
          <p:cNvSpPr txBox="1">
            <a:spLocks/>
          </p:cNvSpPr>
          <p:nvPr/>
        </p:nvSpPr>
        <p:spPr>
          <a:xfrm>
            <a:off x="3810000" y="51054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68,6</a:t>
            </a:r>
            <a:r>
              <a:rPr lang="ru-RU" b="1" dirty="0" smtClean="0">
                <a:latin typeface="+mn-lt"/>
                <a:cs typeface="Times New Roman" pitchFamily="18" charset="0"/>
              </a:rPr>
              <a:t>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2971800" y="4572000"/>
            <a:ext cx="4705351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latin typeface="+mn-lt"/>
                <a:cs typeface="Times New Roman" pitchFamily="18" charset="0"/>
              </a:rPr>
              <a:t>Безвозмездные поступления</a:t>
            </a:r>
            <a:endParaRPr lang="ru-RU" sz="24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3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114300"/>
            <a:ext cx="8522462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680058550"/>
              </p:ext>
            </p:extLst>
          </p:nvPr>
        </p:nvGraphicFramePr>
        <p:xfrm>
          <a:off x="82550" y="990600"/>
          <a:ext cx="965835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191000" y="990600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+mn-lt"/>
                <a:cs typeface="Times New Roman" pitchFamily="18" charset="0"/>
              </a:rPr>
              <a:t>65,3</a:t>
            </a:r>
            <a:r>
              <a:rPr lang="ru-RU" b="1" dirty="0" smtClean="0">
                <a:latin typeface="+mn-lt"/>
                <a:cs typeface="Times New Roman" pitchFamily="18" charset="0"/>
              </a:rPr>
              <a:t>%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617790"/>
              </p:ext>
            </p:extLst>
          </p:nvPr>
        </p:nvGraphicFramePr>
        <p:xfrm>
          <a:off x="1" y="533400"/>
          <a:ext cx="9829799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660400" y="9525"/>
            <a:ext cx="8522462" cy="371475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Исполнение бюджета по разделам расходов бюджета</a:t>
            </a:r>
            <a:endParaRPr lang="ru-RU" sz="24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4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9410700" cy="60960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2400" b="1" dirty="0" err="1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.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072071"/>
              </p:ext>
            </p:extLst>
          </p:nvPr>
        </p:nvGraphicFramePr>
        <p:xfrm>
          <a:off x="0" y="609600"/>
          <a:ext cx="9906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31038983"/>
              </p:ext>
            </p:extLst>
          </p:nvPr>
        </p:nvGraphicFramePr>
        <p:xfrm>
          <a:off x="76200" y="381000"/>
          <a:ext cx="98298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9410700" cy="304800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Расходы на реализацию муниципальных программ, млн. руб.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99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Аспект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спект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270000"/>
            </a:schemeClr>
          </a:gs>
          <a:gs pos="25000">
            <a:schemeClr val="phClr">
              <a:tint val="60000"/>
              <a:satMod val="300000"/>
            </a:schemeClr>
          </a:gs>
          <a:gs pos="100000">
            <a:schemeClr val="phClr">
              <a:tint val="29000"/>
              <a:satMod val="40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5000"/>
              <a:satMod val="155000"/>
            </a:schemeClr>
          </a:gs>
          <a:gs pos="60000">
            <a:schemeClr val="phClr">
              <a:shade val="95000"/>
              <a:satMod val="150000"/>
            </a:schemeClr>
          </a:gs>
          <a:gs pos="100000">
            <a:schemeClr val="phClr">
              <a:tint val="87000"/>
              <a:satMod val="2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atMod val="150000"/>
          </a:schemeClr>
        </a:solidFill>
        <a:prstDash val="solid"/>
      </a:ln>
      <a:ln w="425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2000000"/>
          </a:lightRig>
        </a:scene3d>
        <a:sp3d prstMaterial="powder">
          <a:bevelT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35000"/>
              <a:satMod val="150000"/>
            </a:schemeClr>
          </a:gs>
          <a:gs pos="45000">
            <a:schemeClr val="phClr">
              <a:shade val="68000"/>
              <a:satMod val="155000"/>
            </a:schemeClr>
          </a:gs>
          <a:gs pos="100000">
            <a:schemeClr val="phClr">
              <a:tint val="70000"/>
              <a:satMod val="175000"/>
            </a:schemeClr>
          </a:gs>
        </a:gsLst>
        <a:lin ang="16200000" scaled="0"/>
      </a:gradFill>
      <a:blipFill>
        <a:blip xmlns:r="http://schemas.openxmlformats.org/officeDocument/2006/relationships" r:embed="rId1">
          <a:duotone>
            <a:schemeClr val="phClr">
              <a:shade val="800"/>
              <a:satMod val="150000"/>
            </a:schemeClr>
            <a:schemeClr val="phClr">
              <a:tint val="80000"/>
              <a:satMod val="150000"/>
            </a:schemeClr>
          </a:duotone>
        </a:blip>
        <a:tile tx="0" ty="0" sx="75000" sy="7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14934</TotalTime>
  <Words>311</Words>
  <Application>Microsoft Office PowerPoint</Application>
  <PresentationFormat>Лист A4 (210x297 мм)</PresentationFormat>
  <Paragraphs>76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9 месяцев 2024 года</vt:lpstr>
      <vt:lpstr>Основные характеристики исполнения бюджета  </vt:lpstr>
      <vt:lpstr>Презентация PowerPoint</vt:lpstr>
      <vt:lpstr>Исполнение по доходам </vt:lpstr>
      <vt:lpstr>Безвозмездные поступления</vt:lpstr>
      <vt:lpstr>Презентация PowerPoint</vt:lpstr>
      <vt:lpstr>Презентация PowerPoint</vt:lpstr>
      <vt:lpstr> Расходы на реализацию муниципальных программ, млн.руб.  </vt:lpstr>
      <vt:lpstr> Расходы на реализацию муниципальных программ, млн. руб.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Ирина</cp:lastModifiedBy>
  <cp:revision>1178</cp:revision>
  <cp:lastPrinted>2024-09-12T04:48:18Z</cp:lastPrinted>
  <dcterms:created xsi:type="dcterms:W3CDTF">1601-01-01T00:00:00Z</dcterms:created>
  <dcterms:modified xsi:type="dcterms:W3CDTF">2024-10-09T12:07:53Z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