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8" r:id="rId5"/>
    <p:sldId id="264" r:id="rId6"/>
    <p:sldId id="259" r:id="rId7"/>
    <p:sldId id="266" r:id="rId8"/>
    <p:sldId id="267" r:id="rId9"/>
    <p:sldId id="260" r:id="rId10"/>
    <p:sldId id="265" r:id="rId11"/>
    <p:sldId id="261" r:id="rId12"/>
    <p:sldId id="26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6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view3D>
      <c:rotX val="50"/>
      <c:rotY val="300"/>
      <c:depthPercent val="10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5900797347303292E-2"/>
          <c:y val="9.5500867453246763E-2"/>
          <c:w val="0.83761913521448439"/>
          <c:h val="0.90449917195119478"/>
        </c:manualLayout>
      </c:layout>
      <c:pie3DChart>
        <c:varyColors val="1"/>
        <c:ser>
          <c:idx val="0"/>
          <c:order val="0"/>
          <c:tx>
            <c:strRef>
              <c:f>Лист1!$A$2</c:f>
              <c:strCache>
                <c:ptCount val="1"/>
                <c:pt idx="0">
                  <c:v>2024 год </c:v>
                </c:pt>
              </c:strCache>
            </c:strRef>
          </c:tx>
          <c:explosion val="25"/>
          <c:dPt>
            <c:idx val="0"/>
            <c:bubble3D val="1"/>
            <c:explosion val="5"/>
            <c:extLst xmlns:c16r2="http://schemas.microsoft.com/office/drawing/2015/06/chart">
              <c:ext xmlns:c16="http://schemas.microsoft.com/office/drawing/2014/chart" uri="{C3380CC4-5D6E-409C-BE32-E72D297353CC}">
                <c16:uniqueId val="{00000001-76B9-47AB-8042-8164CF421E60}"/>
              </c:ext>
            </c:extLst>
          </c:dPt>
          <c:dPt>
            <c:idx val="1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76B9-47AB-8042-8164CF421E60}"/>
              </c:ext>
            </c:extLst>
          </c:dPt>
          <c:dLbls>
            <c:dLbl>
              <c:idx val="1"/>
              <c:layout>
                <c:manualLayout>
                  <c:x val="0.11679417223222921"/>
                  <c:y val="-8.9942538805253741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76B9-47AB-8042-8164CF421E60}"/>
                </c:ext>
                <c:ext xmlns:c15="http://schemas.microsoft.com/office/drawing/2012/chart" uri="{CE6537A1-D6FC-4f65-9D91-7224C49458BB}"/>
              </c:extLst>
            </c:dLbl>
            <c:numFmt formatCode="0.0%" sourceLinked="0"/>
            <c:txPr>
              <a:bodyPr rot="0" vert="horz"/>
              <a:lstStyle/>
              <a:p>
                <a:pPr>
                  <a:defRPr sz="2400" b="1"/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Лист1!$B$1:$C$1</c:f>
              <c:strCache>
                <c:ptCount val="2"/>
                <c:pt idx="0">
                  <c:v>Социальная сфера  - 787,3 млн.руб.</c:v>
                </c:pt>
                <c:pt idx="1">
                  <c:v>Остальные расходы - 286,3 млн.руб.</c:v>
                </c:pt>
              </c:strCache>
            </c:strRef>
          </c:cat>
          <c:val>
            <c:numRef>
              <c:f>Лист1!$B$2:$C$2</c:f>
              <c:numCache>
                <c:formatCode>General</c:formatCode>
                <c:ptCount val="2"/>
                <c:pt idx="0" formatCode="0.0">
                  <c:v>787.3</c:v>
                </c:pt>
                <c:pt idx="1">
                  <c:v>286.3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6B9-47AB-8042-8164CF421E60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1.4727581737923089E-2"/>
          <c:y val="0.85776867040614002"/>
          <c:w val="0.96759781320593996"/>
          <c:h val="0.12140650832625458"/>
        </c:manualLayout>
      </c:layout>
      <c:overlay val="0"/>
      <c:txPr>
        <a:bodyPr rot="0" vert="horz"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2"/>
    </mc:Choice>
    <mc:Fallback>
      <c:style val="32"/>
    </mc:Fallback>
  </mc:AlternateContent>
  <c:chart>
    <c:autoTitleDeleted val="1"/>
    <c:view3D>
      <c:rotX val="50"/>
      <c:rotY val="6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738852177614068E-2"/>
          <c:y val="0.10183729132012861"/>
          <c:w val="0.87251612105697174"/>
          <c:h val="0.88675969966154877"/>
        </c:manualLayout>
      </c:layout>
      <c:pie3DChart>
        <c:varyColors val="1"/>
        <c:ser>
          <c:idx val="0"/>
          <c:order val="0"/>
          <c:tx>
            <c:strRef>
              <c:f>Лист1!$A$2</c:f>
              <c:strCache>
                <c:ptCount val="1"/>
                <c:pt idx="0">
                  <c:v>2024</c:v>
                </c:pt>
              </c:strCache>
            </c:strRef>
          </c:tx>
          <c:explosion val="8"/>
          <c:dPt>
            <c:idx val="0"/>
            <c:bubble3D val="0"/>
            <c:explosion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ABD9-4A94-B106-AB9B5C78EEB0}"/>
              </c:ext>
            </c:extLst>
          </c:dPt>
          <c:dLbls>
            <c:dLbl>
              <c:idx val="0"/>
              <c:layout>
                <c:manualLayout>
                  <c:x val="0.31532118497005812"/>
                  <c:y val="-0.20256806699727747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0.45644145955613696"/>
                  <c:y val="-8.220346084994485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0.19482929126810636"/>
                  <c:y val="-0.1915145303021553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1.4904447236692011E-2"/>
                  <c:y val="-2.661781918002700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Лист1!$B$1:$E$1</c:f>
              <c:strCache>
                <c:ptCount val="4"/>
                <c:pt idx="0">
                  <c:v>Образование - 661,4</c:v>
                </c:pt>
                <c:pt idx="1">
                  <c:v>Культура - 103,6</c:v>
                </c:pt>
                <c:pt idx="2">
                  <c:v>Социальная политика - 11,5</c:v>
                </c:pt>
                <c:pt idx="3">
                  <c:v>Физическая культура, спорт и здравоохранение -10,7</c:v>
                </c:pt>
              </c:strCache>
            </c:strRef>
          </c:cat>
          <c:val>
            <c:numRef>
              <c:f>Лист1!$B$2:$E$2</c:f>
              <c:numCache>
                <c:formatCode>General</c:formatCode>
                <c:ptCount val="4"/>
                <c:pt idx="0" formatCode="0.0">
                  <c:v>661.4</c:v>
                </c:pt>
                <c:pt idx="1">
                  <c:v>103.6</c:v>
                </c:pt>
                <c:pt idx="2" formatCode="0.0">
                  <c:v>11.5</c:v>
                </c:pt>
                <c:pt idx="3" formatCode="0.0">
                  <c:v>10.7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ABD9-4A94-B106-AB9B5C78EEB0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0.22807</cdr:x>
      <cdr:y>0.04348</cdr:y>
    </cdr:from>
    <cdr:to>
      <cdr:x>0.68421</cdr:x>
      <cdr:y>0.18518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67486" y="169066"/>
          <a:ext cx="2134973" cy="5509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 anchor="ctr"/>
        <a:lstStyle xmlns:a="http://schemas.openxmlformats.org/drawingml/2006/main"/>
        <a:p xmlns:a="http://schemas.openxmlformats.org/drawingml/2006/main">
          <a:pPr algn="ctr"/>
          <a:endParaRPr lang="ru-RU" sz="1400" b="1" dirty="0">
            <a:latin typeface="Calibri" pitchFamily="34" charset="0"/>
            <a:cs typeface="Calibri" pitchFamily="34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105400" y="5029200"/>
            <a:ext cx="3630488" cy="17121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Управление финансов Администрации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униципального образования 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«Муниципальный округ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Якшур-Бодьинский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район Удмуртской Республики»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304800" y="293077"/>
            <a:ext cx="8686800" cy="4724400"/>
          </a:xfrm>
          <a:prstGeom prst="rect">
            <a:avLst/>
          </a:prstGeom>
          <a:noFill/>
          <a:ln>
            <a:solidFill>
              <a:schemeClr val="accent1">
                <a:alpha val="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3480"/>
              </a:lnSpc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</a:rPr>
              <a:t>К проекту изменений в бюджет муниципального образования «Муниципальный округ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</a:rPr>
              <a:t>Якшур-Бодьинский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</a:rPr>
              <a:t> район Удмуртской Республики»</a:t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</a:rPr>
              <a:t> на 2024 и на плановый период 2025 и 2026 годов</a:t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</a:rPr>
            </a:br>
            <a:endParaRPr lang="ru-RU" sz="2800" b="1" dirty="0">
              <a:solidFill>
                <a:srgbClr val="C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8731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5216787"/>
              </p:ext>
            </p:extLst>
          </p:nvPr>
        </p:nvGraphicFramePr>
        <p:xfrm>
          <a:off x="107504" y="1988840"/>
          <a:ext cx="8856986" cy="274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1224136"/>
                <a:gridCol w="1440160"/>
                <a:gridCol w="1152128"/>
                <a:gridCol w="1080120"/>
                <a:gridCol w="1104078"/>
                <a:gridCol w="984156"/>
              </a:tblGrid>
              <a:tr h="914400"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первоначально утвержденного бюджета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поправок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с учетом вносимых изменений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бюджета на </a:t>
                      </a:r>
                      <a:r>
                        <a:rPr lang="ru-RU" sz="1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муниципаль-ные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программы</a:t>
                      </a:r>
                    </a:p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436,4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461,0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598,2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590,2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1034,6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1051,2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05088" cy="1152128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Основные изменения параметров бюджета округа</a:t>
            </a:r>
            <a:b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муниципальным программам на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2025-2026 годы, </a:t>
            </a:r>
            <a:r>
              <a:rPr lang="ru-RU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09325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251520" y="21586"/>
            <a:ext cx="8705088" cy="117516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изменения параметров дефицита бюджета 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округа 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год, </a:t>
            </a:r>
            <a:r>
              <a:rPr lang="ru-RU" sz="2800" b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7382430"/>
              </p:ext>
            </p:extLst>
          </p:nvPr>
        </p:nvGraphicFramePr>
        <p:xfrm>
          <a:off x="107504" y="1988840"/>
          <a:ext cx="8928992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8"/>
                <a:gridCol w="2376264"/>
                <a:gridCol w="1976126"/>
                <a:gridCol w="198431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первоначально утвержденного бюджета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поправок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с учетом вносимых изменений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 бюджета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68592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179512" y="1196752"/>
            <a:ext cx="8705088" cy="2592288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6273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12280"/>
              </p:ext>
            </p:extLst>
          </p:nvPr>
        </p:nvGraphicFramePr>
        <p:xfrm>
          <a:off x="179512" y="1268760"/>
          <a:ext cx="8856984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/>
                <a:gridCol w="2448272"/>
                <a:gridCol w="2280161"/>
                <a:gridCol w="196831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Наимено-вание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первоначально утвержденного бюджета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поправок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с учетом вносимых изменений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бюджета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455,0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618,6</a:t>
                      </a:r>
                    </a:p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1073,6</a:t>
                      </a:r>
                    </a:p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бюджета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455,0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618,6</a:t>
                      </a:r>
                    </a:p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1073,6</a:t>
                      </a:r>
                    </a:p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 (профицит)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05088" cy="79216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параметры бюджета района</a:t>
            </a:r>
            <a:b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 учетом изменений на 2024 год, </a:t>
            </a:r>
            <a:r>
              <a:rPr lang="ru-RU" sz="2800" b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7441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0529104"/>
              </p:ext>
            </p:extLst>
          </p:nvPr>
        </p:nvGraphicFramePr>
        <p:xfrm>
          <a:off x="179512" y="1268760"/>
          <a:ext cx="8856986" cy="3754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1459956"/>
                <a:gridCol w="1459956"/>
                <a:gridCol w="1048277"/>
                <a:gridCol w="1048277"/>
                <a:gridCol w="984156"/>
                <a:gridCol w="984156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первоначально утвержденного бюджета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поправок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с учетом вносимых изменений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бюджета</a:t>
                      </a:r>
                    </a:p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466,1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490,0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600,2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592,4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1066,4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1082,4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бюджета</a:t>
                      </a:r>
                    </a:p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466,1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490,0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600,2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592,4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1066,4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1082,4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 (профицит)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05088" cy="79216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параметры бюджета округа</a:t>
            </a:r>
            <a:b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 учетом изменений на 2025-2026 годы, </a:t>
            </a:r>
            <a:r>
              <a:rPr lang="ru-RU" sz="2800" b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1146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05088" cy="79216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изменения параметров бюджета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округа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 доходам на 2024 год, </a:t>
            </a:r>
            <a:r>
              <a:rPr lang="ru-RU" sz="2800" b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2078887"/>
              </p:ext>
            </p:extLst>
          </p:nvPr>
        </p:nvGraphicFramePr>
        <p:xfrm>
          <a:off x="179512" y="1268760"/>
          <a:ext cx="8856984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1183"/>
                <a:gridCol w="2470937"/>
                <a:gridCol w="2096553"/>
                <a:gridCol w="196831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первоначально утвержденного бюджета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поправок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с учетом вносимых изменений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бюджета, всего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455,0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618,6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1073,6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399,8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399,8</a:t>
                      </a:r>
                    </a:p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55,2</a:t>
                      </a:r>
                    </a:p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618,6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673,8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28663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9902601"/>
              </p:ext>
            </p:extLst>
          </p:nvPr>
        </p:nvGraphicFramePr>
        <p:xfrm>
          <a:off x="179512" y="1268760"/>
          <a:ext cx="8856986" cy="4028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1459956"/>
                <a:gridCol w="1459956"/>
                <a:gridCol w="1048277"/>
                <a:gridCol w="1048277"/>
                <a:gridCol w="984156"/>
                <a:gridCol w="984156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первоначально утвержденного бюджета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поправок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с учетом вносимых изменений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бюджета, всего</a:t>
                      </a:r>
                    </a:p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466,1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490,0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600,2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592,4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1066,4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1082,4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</a:p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410,9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434,8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410,9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434,8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55,2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55,2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600,2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592,4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655,4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647,5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05088" cy="792163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Основные изменения параметров бюджета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округа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доходам на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2025-2026 годы, </a:t>
            </a:r>
            <a:r>
              <a:rPr lang="ru-RU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58017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0"/>
            <a:ext cx="8705088" cy="792163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изменения параметров бюджета округа</a:t>
            </a:r>
            <a:b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 расходам на 2024 год, млн. руб.</a:t>
            </a:r>
            <a:endParaRPr lang="ru-RU" sz="24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1689376"/>
              </p:ext>
            </p:extLst>
          </p:nvPr>
        </p:nvGraphicFramePr>
        <p:xfrm>
          <a:off x="107504" y="828879"/>
          <a:ext cx="8928992" cy="5989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0054"/>
                <a:gridCol w="2491026"/>
                <a:gridCol w="2113598"/>
                <a:gridCol w="1984314"/>
              </a:tblGrid>
              <a:tr h="1183747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первоначально утвержденного бюджета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</a:t>
                      </a:r>
                    </a:p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поправок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с учетом вносимых изменений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9288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бюджета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455,0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618,6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1073,6</a:t>
                      </a:r>
                    </a:p>
                  </a:txBody>
                  <a:tcPr/>
                </a:tc>
              </a:tr>
              <a:tr h="369288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0100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142,0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145,3</a:t>
                      </a:r>
                    </a:p>
                  </a:txBody>
                  <a:tcPr/>
                </a:tc>
              </a:tr>
              <a:tr h="369288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0200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1,9</a:t>
                      </a:r>
                    </a:p>
                  </a:txBody>
                  <a:tcPr/>
                </a:tc>
              </a:tr>
              <a:tr h="369288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0300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2,5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2,5</a:t>
                      </a:r>
                    </a:p>
                  </a:txBody>
                  <a:tcPr/>
                </a:tc>
              </a:tr>
              <a:tr h="369288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0400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33,9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94,1</a:t>
                      </a:r>
                    </a:p>
                  </a:txBody>
                  <a:tcPr/>
                </a:tc>
              </a:tr>
              <a:tr h="369288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0500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7,1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28,4</a:t>
                      </a:r>
                    </a:p>
                  </a:txBody>
                  <a:tcPr/>
                </a:tc>
              </a:tr>
              <a:tr h="369288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0600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14,1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14,1</a:t>
                      </a:r>
                    </a:p>
                  </a:txBody>
                  <a:tcPr/>
                </a:tc>
              </a:tr>
              <a:tr h="369288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0700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169,3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492,1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661,4</a:t>
                      </a:r>
                    </a:p>
                  </a:txBody>
                  <a:tcPr/>
                </a:tc>
              </a:tr>
              <a:tr h="369288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0800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73,2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103,6</a:t>
                      </a:r>
                    </a:p>
                  </a:txBody>
                  <a:tcPr/>
                </a:tc>
              </a:tr>
              <a:tr h="369288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0900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/>
                </a:tc>
              </a:tr>
              <a:tr h="369288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2,1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11,5</a:t>
                      </a:r>
                    </a:p>
                  </a:txBody>
                  <a:tcPr/>
                </a:tc>
              </a:tr>
              <a:tr h="369288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1100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10,6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10,6</a:t>
                      </a:r>
                    </a:p>
                  </a:txBody>
                  <a:tcPr/>
                </a:tc>
              </a:tr>
              <a:tr h="369288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1300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18952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4159355123"/>
              </p:ext>
            </p:extLst>
          </p:nvPr>
        </p:nvGraphicFramePr>
        <p:xfrm>
          <a:off x="107504" y="1949644"/>
          <a:ext cx="4392488" cy="49083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414693027"/>
              </p:ext>
            </p:extLst>
          </p:nvPr>
        </p:nvGraphicFramePr>
        <p:xfrm>
          <a:off x="3796876" y="1178008"/>
          <a:ext cx="5239619" cy="5679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419872" y="7647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148621"/>
            <a:ext cx="3425091" cy="163121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3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3">
                  <a:lumMod val="20000"/>
                  <a:lumOff val="8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anchor="ctr">
            <a:spAutoFit/>
          </a:bodyPr>
          <a:lstStyle/>
          <a:p>
            <a:pPr algn="ctr"/>
            <a:r>
              <a:rPr lang="ru-RU" sz="2000" b="1" dirty="0">
                <a:solidFill>
                  <a:srgbClr val="153D79"/>
                </a:solidFill>
                <a:cs typeface="Calibri" pitchFamily="34" charset="0"/>
              </a:rPr>
              <a:t>Расходы на социальную сферу в проекте </a:t>
            </a:r>
            <a:r>
              <a:rPr lang="ru-RU" sz="2000" b="1" dirty="0" smtClean="0">
                <a:solidFill>
                  <a:srgbClr val="153D79"/>
                </a:solidFill>
                <a:cs typeface="Calibri" pitchFamily="34" charset="0"/>
              </a:rPr>
              <a:t> бюджета  </a:t>
            </a:r>
            <a:r>
              <a:rPr lang="ru-RU" sz="2000" b="1" dirty="0">
                <a:solidFill>
                  <a:srgbClr val="153D79"/>
                </a:solidFill>
                <a:cs typeface="Calibri" pitchFamily="34" charset="0"/>
              </a:rPr>
              <a:t>на </a:t>
            </a:r>
            <a:r>
              <a:rPr lang="ru-RU" sz="2000" b="1" dirty="0" smtClean="0">
                <a:solidFill>
                  <a:srgbClr val="153D79"/>
                </a:solidFill>
                <a:cs typeface="Calibri" pitchFamily="34" charset="0"/>
              </a:rPr>
              <a:t>2024 </a:t>
            </a:r>
            <a:r>
              <a:rPr lang="ru-RU" sz="2000" b="1" dirty="0">
                <a:solidFill>
                  <a:srgbClr val="153D79"/>
                </a:solidFill>
                <a:cs typeface="Calibri" pitchFamily="34" charset="0"/>
              </a:rPr>
              <a:t>год </a:t>
            </a:r>
            <a:r>
              <a:rPr lang="ru-RU" sz="2000" b="1" dirty="0" smtClean="0">
                <a:solidFill>
                  <a:srgbClr val="153D79"/>
                </a:solidFill>
                <a:cs typeface="Calibri" pitchFamily="34" charset="0"/>
              </a:rPr>
              <a:t>– </a:t>
            </a:r>
            <a:r>
              <a:rPr lang="ru-RU" sz="2000" b="1" dirty="0" smtClean="0">
                <a:solidFill>
                  <a:srgbClr val="153D79"/>
                </a:solidFill>
                <a:cs typeface="Calibri" pitchFamily="34" charset="0"/>
              </a:rPr>
              <a:t>787,3 </a:t>
            </a:r>
            <a:r>
              <a:rPr lang="ru-RU" sz="2000" b="1" dirty="0" smtClean="0">
                <a:solidFill>
                  <a:srgbClr val="153D79"/>
                </a:solidFill>
                <a:cs typeface="Calibri" pitchFamily="34" charset="0"/>
              </a:rPr>
              <a:t>млн. </a:t>
            </a:r>
            <a:r>
              <a:rPr lang="ru-RU" sz="2000" b="1" dirty="0">
                <a:solidFill>
                  <a:srgbClr val="153D79"/>
                </a:solidFill>
                <a:cs typeface="Calibri" pitchFamily="34" charset="0"/>
              </a:rPr>
              <a:t>рублей или </a:t>
            </a:r>
            <a:r>
              <a:rPr lang="ru-RU" sz="2000" b="1" dirty="0" smtClean="0">
                <a:solidFill>
                  <a:srgbClr val="153D79"/>
                </a:solidFill>
                <a:cs typeface="Calibri" pitchFamily="34" charset="0"/>
              </a:rPr>
              <a:t>73,3% </a:t>
            </a:r>
            <a:r>
              <a:rPr lang="ru-RU" sz="2000" b="1" dirty="0">
                <a:solidFill>
                  <a:srgbClr val="153D79"/>
                </a:solidFill>
                <a:cs typeface="Calibri" pitchFamily="34" charset="0"/>
              </a:rPr>
              <a:t>от общей суммы </a:t>
            </a:r>
            <a:r>
              <a:rPr lang="ru-RU" sz="2000" b="1" dirty="0" smtClean="0">
                <a:solidFill>
                  <a:srgbClr val="153D79"/>
                </a:solidFill>
                <a:cs typeface="Calibri" pitchFamily="34" charset="0"/>
              </a:rPr>
              <a:t>расходов бюджета</a:t>
            </a:r>
            <a:endParaRPr lang="ru-RU" sz="2000" b="1" dirty="0">
              <a:solidFill>
                <a:srgbClr val="153D79"/>
              </a:solidFill>
              <a:cs typeface="Calibri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69829" y="116632"/>
            <a:ext cx="5112568" cy="1015663"/>
          </a:xfrm>
          <a:prstGeom prst="rect">
            <a:avLst/>
          </a:prstGeom>
          <a:noFill/>
          <a:ln>
            <a:noFill/>
          </a:ln>
          <a:effectLst>
            <a:outerShdw blurRad="65500" dist="38100" dir="5400000" rotWithShape="0">
              <a:schemeClr val="bg1">
                <a:alpha val="40000"/>
              </a:scheme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153D79"/>
                </a:solidFill>
                <a:cs typeface="Calibri" pitchFamily="34" charset="0"/>
              </a:rPr>
              <a:t>Расходы в разрезе отраслей социальной сферы в проекте </a:t>
            </a:r>
            <a:r>
              <a:rPr lang="ru-RU" sz="2000" b="1" dirty="0" smtClean="0">
                <a:solidFill>
                  <a:srgbClr val="153D79"/>
                </a:solidFill>
                <a:cs typeface="Calibri" pitchFamily="34" charset="0"/>
              </a:rPr>
              <a:t>бюджета округа </a:t>
            </a:r>
            <a:r>
              <a:rPr lang="ru-RU" sz="2000" b="1" dirty="0">
                <a:solidFill>
                  <a:srgbClr val="153D79"/>
                </a:solidFill>
                <a:cs typeface="Calibri" pitchFamily="34" charset="0"/>
              </a:rPr>
              <a:t>на </a:t>
            </a:r>
            <a:r>
              <a:rPr lang="ru-RU" sz="2000" b="1" dirty="0" smtClean="0">
                <a:solidFill>
                  <a:srgbClr val="153D79"/>
                </a:solidFill>
                <a:cs typeface="Calibri" pitchFamily="34" charset="0"/>
              </a:rPr>
              <a:t>2024 </a:t>
            </a:r>
            <a:r>
              <a:rPr lang="ru-RU" sz="2000" b="1" dirty="0">
                <a:solidFill>
                  <a:srgbClr val="153D79"/>
                </a:solidFill>
                <a:cs typeface="Calibri" pitchFamily="34" charset="0"/>
              </a:rPr>
              <a:t>год (</a:t>
            </a:r>
            <a:r>
              <a:rPr lang="ru-RU" sz="2000" b="1" dirty="0" smtClean="0">
                <a:solidFill>
                  <a:srgbClr val="153D79"/>
                </a:solidFill>
                <a:cs typeface="Calibri" pitchFamily="34" charset="0"/>
              </a:rPr>
              <a:t>млн. </a:t>
            </a:r>
            <a:r>
              <a:rPr lang="ru-RU" sz="2000" b="1" dirty="0">
                <a:solidFill>
                  <a:srgbClr val="153D79"/>
                </a:solidFill>
                <a:cs typeface="Calibri" pitchFamily="34" charset="0"/>
              </a:rPr>
              <a:t>рублей; %)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57341" y="2083576"/>
            <a:ext cx="3744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153D79"/>
                </a:solidFill>
                <a:cs typeface="Calibri" pitchFamily="34" charset="0"/>
              </a:rPr>
              <a:t>Доля расходов отраслей социальной сферы в проекте бюджета на </a:t>
            </a:r>
            <a:r>
              <a:rPr lang="ru-RU" b="1" dirty="0" smtClean="0">
                <a:solidFill>
                  <a:srgbClr val="153D79"/>
                </a:solidFill>
                <a:cs typeface="Calibri" pitchFamily="34" charset="0"/>
              </a:rPr>
              <a:t>2024 </a:t>
            </a:r>
            <a:r>
              <a:rPr lang="ru-RU" b="1" dirty="0">
                <a:solidFill>
                  <a:srgbClr val="153D79"/>
                </a:solidFill>
                <a:cs typeface="Calibri" pitchFamily="34" charset="0"/>
              </a:rPr>
              <a:t>год</a:t>
            </a:r>
          </a:p>
        </p:txBody>
      </p:sp>
    </p:spTree>
    <p:extLst>
      <p:ext uri="{BB962C8B-B14F-4D97-AF65-F5344CB8AC3E}">
        <p14:creationId xmlns:p14="http://schemas.microsoft.com/office/powerpoint/2010/main" val="4160962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1227070"/>
              </p:ext>
            </p:extLst>
          </p:nvPr>
        </p:nvGraphicFramePr>
        <p:xfrm>
          <a:off x="179512" y="1268760"/>
          <a:ext cx="8856986" cy="29523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1459956"/>
                <a:gridCol w="1459956"/>
                <a:gridCol w="1048277"/>
                <a:gridCol w="1048277"/>
                <a:gridCol w="984156"/>
                <a:gridCol w="984156"/>
              </a:tblGrid>
              <a:tr h="1227296"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первоначально утвержденного бюджета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поправок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с учетом вносимых изменений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7737">
                <a:tc vMerge="1">
                  <a:txBody>
                    <a:bodyPr/>
                    <a:lstStyle/>
                    <a:p>
                      <a:pPr algn="ctr"/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2729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бюджета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466,1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490,0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600,2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592,4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1066,4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1082,4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05088" cy="792163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Основные изменения параметров бюджета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округа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расходам на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2025-2026 годы, </a:t>
            </a:r>
            <a:r>
              <a:rPr lang="ru-RU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84174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21586"/>
            <a:ext cx="8705088" cy="1332384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изменения параметров бюджета округа</a:t>
            </a:r>
            <a:b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 муниципальным программам на 2024 год, </a:t>
            </a:r>
            <a:r>
              <a:rPr lang="ru-RU" sz="2800" b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0242646"/>
              </p:ext>
            </p:extLst>
          </p:nvPr>
        </p:nvGraphicFramePr>
        <p:xfrm>
          <a:off x="107504" y="1988840"/>
          <a:ext cx="8928992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8"/>
                <a:gridCol w="2376264"/>
                <a:gridCol w="1976126"/>
                <a:gridCol w="198431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первоначально утвержденного бюджета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поправок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с учетом вносимых изменений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бюджета на </a:t>
                      </a:r>
                      <a:r>
                        <a:rPr lang="ru-RU" sz="2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муниципаль-ные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программы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422,7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616,7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</a:t>
                      </a:r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039,4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90590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460</Words>
  <Application>Microsoft Office PowerPoint</Application>
  <PresentationFormat>Экран (4:3)</PresentationFormat>
  <Paragraphs>241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Основные параметры бюджета района с учетом изменений на 2024 год, млн.руб.</vt:lpstr>
      <vt:lpstr>Основные параметры бюджета округа с учетом изменений на 2025-2026 годы, млн.руб.</vt:lpstr>
      <vt:lpstr>Основные изменения параметров бюджета округа по доходам на 2024 год, млн.руб.</vt:lpstr>
      <vt:lpstr>Основные изменения параметров бюджета округа по доходам на 2025-2026 годы, млн.руб.</vt:lpstr>
      <vt:lpstr>Основные изменения параметров бюджета округа по расходам на 2024 год, млн. руб.</vt:lpstr>
      <vt:lpstr>Презентация PowerPoint</vt:lpstr>
      <vt:lpstr>Основные изменения параметров бюджета округа по расходам на 2025-2026 годы, млн.руб.</vt:lpstr>
      <vt:lpstr>Основные изменения параметров бюджета округа по муниципальным программам на 2024 год, млн.руб.</vt:lpstr>
      <vt:lpstr>Основные изменения параметров бюджета округа по муниципальным программам на 2025-2026 годы, млн.руб</vt:lpstr>
      <vt:lpstr>Основные изменения параметров дефицита бюджета округа на 2024 год, млн.руб.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KSO</dc:creator>
  <cp:lastModifiedBy>KSO</cp:lastModifiedBy>
  <cp:revision>18</cp:revision>
  <dcterms:created xsi:type="dcterms:W3CDTF">2023-09-27T09:09:02Z</dcterms:created>
  <dcterms:modified xsi:type="dcterms:W3CDTF">2023-12-15T04:15:28Z</dcterms:modified>
</cp:coreProperties>
</file>