
<file path=[Content_Types].xml><?xml version="1.0" encoding="utf-8"?>
<Types xmlns="http://schemas.openxmlformats.org/package/2006/content-types">
  <Default Extension="bin" ContentType="application/vnd.ms-office.activeX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activeX/activeX1.xml" ContentType="application/vnd.ms-office.activeX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3" r:id="rId4"/>
    <p:sldId id="258" r:id="rId5"/>
    <p:sldId id="264" r:id="rId6"/>
    <p:sldId id="259" r:id="rId7"/>
    <p:sldId id="267" r:id="rId8"/>
    <p:sldId id="260" r:id="rId9"/>
    <p:sldId id="265" r:id="rId10"/>
    <p:sldId id="261" r:id="rId11"/>
    <p:sldId id="262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-162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activeX/_rels/activeX1.xml.rels><?xml version="1.0" encoding="UTF-8" standalone="yes"?>
<Relationships xmlns="http://schemas.openxmlformats.org/package/2006/relationships"><Relationship Id="rId1" Type="http://schemas.microsoft.com/office/2006/relationships/activeXControlBinary" Target="activeX1.bin"/></Relationships>
</file>

<file path=ppt/activeX/activeX1.xml><?xml version="1.0" encoding="utf-8"?>
<ax:ocx xmlns:ax="http://schemas.microsoft.com/office/2006/activeX" xmlns:r="http://schemas.openxmlformats.org/officeDocument/2006/relationships" ax:classid="{978C9E23-D4B0-11CE-BF2D-00AA003F40D0}" ax:persistence="persistStorage" r:id="rId1"/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17.05.2024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17.05.2024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17.05.2024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17.05.2024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17.05.2024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17.05.2024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17.05.2024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control" Target="../activeX/activeX1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.wmf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5105400" y="5029200"/>
            <a:ext cx="3630488" cy="17121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Управление финансов Администрации</a:t>
            </a:r>
          </a:p>
          <a:p>
            <a:pPr algn="just"/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униципального образования </a:t>
            </a:r>
          </a:p>
          <a:p>
            <a:pPr algn="just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«Муниципальный округ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Якшур-Бодьинский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район Удмуртской Республики»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304800" y="293077"/>
            <a:ext cx="8686800" cy="4724400"/>
          </a:xfrm>
          <a:prstGeom prst="rect">
            <a:avLst/>
          </a:prstGeom>
          <a:noFill/>
          <a:ln>
            <a:solidFill>
              <a:schemeClr val="accent1">
                <a:alpha val="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ts val="3480"/>
              </a:lnSpc>
            </a:pP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</a:rPr>
              <a:t>К проекту изменений в бюджет муниципального образования «Муниципальный округ </a:t>
            </a:r>
            <a:r>
              <a:rPr lang="ru-RU" sz="2800" b="1" dirty="0" err="1" smtClean="0">
                <a:solidFill>
                  <a:srgbClr val="C00000"/>
                </a:solidFill>
                <a:latin typeface="Times New Roman" pitchFamily="18" charset="0"/>
              </a:rPr>
              <a:t>Якшур-Бодьинский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</a:rPr>
              <a:t> район Удмуртской Республики»</a:t>
            </a:r>
            <a:br>
              <a:rPr lang="ru-RU" sz="2800" b="1" dirty="0" smtClean="0">
                <a:solidFill>
                  <a:srgbClr val="C00000"/>
                </a:solidFill>
                <a:latin typeface="Times New Roman" pitchFamily="18" charset="0"/>
              </a:rPr>
            </a:b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</a:rPr>
              <a:t> на 2024 и на плановый период 2025 и 2026 годов</a:t>
            </a:r>
            <a:br>
              <a:rPr lang="ru-RU" sz="2800" b="1" dirty="0" smtClean="0">
                <a:solidFill>
                  <a:srgbClr val="C00000"/>
                </a:solidFill>
                <a:latin typeface="Times New Roman" pitchFamily="18" charset="0"/>
              </a:rPr>
            </a:br>
            <a:endParaRPr lang="ru-RU" sz="2800" b="1" dirty="0">
              <a:solidFill>
                <a:srgbClr val="C00000"/>
              </a:solidFill>
              <a:latin typeface="Times New Roman" pitchFamily="18" charset="0"/>
            </a:endParaRPr>
          </a:p>
        </p:txBody>
      </p:sp>
    </p:spTree>
    <p:controls>
      <mc:AlternateContent xmlns:mc="http://schemas.openxmlformats.org/markup-compatibility/2006">
        <mc:Choice xmlns:v="urn:schemas-microsoft-com:vml" Requires="v">
          <p:control spid="1032" name="SapphireHiddenControl" r:id="rId2" imgW="6095880" imgH="4067280"/>
        </mc:Choice>
        <mc:Fallback>
          <p:control name="SapphireHiddenControl" r:id="rId2" imgW="6095880" imgH="4067280">
            <p:pic>
              <p:nvPicPr>
                <p:cNvPr id="0" name="SapphireHiddenControl" hidden="1"/>
                <p:cNvPicPr preferRelativeResize="0">
                  <a:picLocks noChangeArrowheads="1" noChangeShapeType="1"/>
                </p:cNvPicPr>
                <p:nvPr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0" y="0"/>
                  <a:ext cx="6096000" cy="4067175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91240B29-F687-4F45-9708-019B960494DF}">
                    <a14:hiddenLine xmlns:a14="http://schemas.microsoft.com/office/drawing/2010/main" w="9525">
                      <a:noFill/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</p:pic>
          </p:control>
        </mc:Fallback>
      </mc:AlternateContent>
    </p:controls>
    <p:extLst>
      <p:ext uri="{BB962C8B-B14F-4D97-AF65-F5344CB8AC3E}">
        <p14:creationId xmlns:p14="http://schemas.microsoft.com/office/powerpoint/2010/main" val="139873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3"/>
          <p:cNvSpPr>
            <a:spLocks noGrp="1"/>
          </p:cNvSpPr>
          <p:nvPr>
            <p:ph type="title"/>
          </p:nvPr>
        </p:nvSpPr>
        <p:spPr>
          <a:xfrm>
            <a:off x="251520" y="21586"/>
            <a:ext cx="8705088" cy="1175166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Основные изменения параметров дефицита бюджета округа на 2024 год, </a:t>
            </a:r>
            <a:r>
              <a:rPr lang="ru-RU" sz="2800" b="1" dirty="0" err="1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млн.руб</a:t>
            </a:r>
            <a:r>
              <a:rPr lang="ru-RU" sz="2800" b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.</a:t>
            </a:r>
            <a:endParaRPr lang="ru-RU" sz="2800" b="1" dirty="0"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7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2927396"/>
              </p:ext>
            </p:extLst>
          </p:nvPr>
        </p:nvGraphicFramePr>
        <p:xfrm>
          <a:off x="107504" y="1988840"/>
          <a:ext cx="8928992" cy="2377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92288"/>
                <a:gridCol w="2376264"/>
                <a:gridCol w="1976126"/>
                <a:gridCol w="1984314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Наименование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Сумма первоначально утвержденного бюджета 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Сумма поправок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Сумма с учетом вносимых изменений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Дефицит бюджета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0,0</a:t>
                      </a:r>
                      <a:endParaRPr lang="ru-RU" sz="2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4,6</a:t>
                      </a:r>
                      <a:endParaRPr lang="ru-RU" sz="2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4,6</a:t>
                      </a:r>
                      <a:endParaRPr lang="ru-RU" sz="2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graphicFrame>
        <p:nvGraphicFramePr>
          <p:cNvPr id="4" name="Объект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55482317"/>
              </p:ext>
            </p:extLst>
          </p:nvPr>
        </p:nvGraphicFramePr>
        <p:xfrm>
          <a:off x="107504" y="1988840"/>
          <a:ext cx="8928992" cy="2316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44216"/>
                <a:gridCol w="1944216"/>
                <a:gridCol w="2016224"/>
                <a:gridCol w="1546024"/>
                <a:gridCol w="1478312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Наименование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Сумма первоначально утвержденного бюджета 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Сумма утвержденного бюджета на 28.03.2024</a:t>
                      </a:r>
                    </a:p>
                    <a:p>
                      <a:pPr algn="ctr"/>
                      <a:endParaRPr lang="ru-RU" sz="20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Сумма</a:t>
                      </a:r>
                    </a:p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 поправок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Сумма с учетом вносимых изменений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дефицит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0,0</a:t>
                      </a:r>
                      <a:endParaRPr lang="ru-RU" sz="2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28,0</a:t>
                      </a:r>
                      <a:endParaRPr lang="ru-RU" sz="2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3,5</a:t>
                      </a:r>
                      <a:endParaRPr lang="ru-RU" sz="2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31,5</a:t>
                      </a:r>
                      <a:endParaRPr lang="ru-RU" sz="2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26859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3"/>
          <p:cNvSpPr>
            <a:spLocks noGrp="1"/>
          </p:cNvSpPr>
          <p:nvPr>
            <p:ph type="title"/>
          </p:nvPr>
        </p:nvSpPr>
        <p:spPr>
          <a:xfrm>
            <a:off x="179512" y="1196752"/>
            <a:ext cx="8705088" cy="2592288"/>
          </a:xfrm>
        </p:spPr>
        <p:txBody>
          <a:bodyPr>
            <a:noAutofit/>
          </a:bodyPr>
          <a:lstStyle/>
          <a:p>
            <a:pPr algn="ctr"/>
            <a:r>
              <a:rPr lang="ru-RU" sz="5400" b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5400" b="1" dirty="0"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262737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54935417"/>
              </p:ext>
            </p:extLst>
          </p:nvPr>
        </p:nvGraphicFramePr>
        <p:xfrm>
          <a:off x="29271" y="1196752"/>
          <a:ext cx="9001001" cy="4815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36756"/>
                <a:gridCol w="1919629"/>
                <a:gridCol w="2232248"/>
                <a:gridCol w="1799822"/>
                <a:gridCol w="1512546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Наимено-вание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Сумма </a:t>
                      </a:r>
                      <a:r>
                        <a:rPr lang="ru-RU" sz="20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первона</a:t>
                      </a:r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r>
                        <a:rPr lang="ru-RU" sz="20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чально</a:t>
                      </a:r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 утвержден</a:t>
                      </a:r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r>
                        <a:rPr lang="ru-RU" sz="20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ного</a:t>
                      </a:r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 бюджета 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Сумма</a:t>
                      </a:r>
                      <a:r>
                        <a:rPr lang="ru-RU" sz="2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утвержденного бюджета на 28.03.2024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Сумма </a:t>
                      </a:r>
                    </a:p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поправок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Сумма с учетом вносимых изменений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Доходы бюджета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455,0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1096,2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39,6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1135,8</a:t>
                      </a:r>
                    </a:p>
                    <a:p>
                      <a:pPr algn="ctr"/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Расходы бюджета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455,0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1124,2</a:t>
                      </a:r>
                    </a:p>
                    <a:p>
                      <a:pPr algn="ctr"/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43,1</a:t>
                      </a:r>
                    </a:p>
                    <a:p>
                      <a:pPr algn="ctr"/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1167,3</a:t>
                      </a:r>
                    </a:p>
                    <a:p>
                      <a:pPr algn="ctr"/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Дефицит (профицит)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-28,0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-3,5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-31,5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5" name="Заголовок 3"/>
          <p:cNvSpPr>
            <a:spLocks noGrp="1"/>
          </p:cNvSpPr>
          <p:nvPr>
            <p:ph type="title"/>
          </p:nvPr>
        </p:nvSpPr>
        <p:spPr>
          <a:xfrm>
            <a:off x="251520" y="0"/>
            <a:ext cx="8705088" cy="792163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Основные параметры бюджета района</a:t>
            </a:r>
            <a:br>
              <a:rPr lang="ru-RU" sz="2800" b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с учетом изменений на 2024 год, </a:t>
            </a:r>
            <a:r>
              <a:rPr lang="ru-RU" sz="2800" b="1" dirty="0" err="1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млн.руб</a:t>
            </a:r>
            <a:r>
              <a:rPr lang="ru-RU" sz="2800" b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.</a:t>
            </a:r>
            <a:endParaRPr lang="ru-RU" sz="2800" b="1" dirty="0"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27441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58864973"/>
              </p:ext>
            </p:extLst>
          </p:nvPr>
        </p:nvGraphicFramePr>
        <p:xfrm>
          <a:off x="179512" y="1268760"/>
          <a:ext cx="8856986" cy="3754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72208"/>
                <a:gridCol w="1459956"/>
                <a:gridCol w="1459956"/>
                <a:gridCol w="1048277"/>
                <a:gridCol w="1048277"/>
                <a:gridCol w="984156"/>
                <a:gridCol w="984156"/>
              </a:tblGrid>
              <a:tr h="370840">
                <a:tc rowSpan="2"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Наименование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Сумма с учетом изменений на 28.03.2024</a:t>
                      </a:r>
                    </a:p>
                    <a:p>
                      <a:pPr algn="ctr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Сумма поправок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Сумма с учетом изменений на 28.03.2024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pPr algn="ctr"/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2025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2026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2025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2026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2025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2026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Доходы бюджета</a:t>
                      </a:r>
                    </a:p>
                    <a:p>
                      <a:pPr algn="ctr"/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1066,4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1082,4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19,1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0,7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1085,5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1083,1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Расходы бюджета</a:t>
                      </a:r>
                    </a:p>
                    <a:p>
                      <a:pPr algn="ctr"/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1066,4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1082,4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19,1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0,7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1085,5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1083,1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Дефицит (профицит)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endParaRPr lang="ru-RU" sz="18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endParaRPr lang="ru-RU" sz="18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endParaRPr lang="ru-RU" sz="18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Заголовок 3"/>
          <p:cNvSpPr>
            <a:spLocks noGrp="1"/>
          </p:cNvSpPr>
          <p:nvPr>
            <p:ph type="title"/>
          </p:nvPr>
        </p:nvSpPr>
        <p:spPr>
          <a:xfrm>
            <a:off x="228600" y="152400"/>
            <a:ext cx="8705088" cy="792163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Основные параметры бюджета округа</a:t>
            </a:r>
            <a:br>
              <a:rPr lang="ru-RU" sz="2800" b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с учетом изменений на 2025-2026 годы, </a:t>
            </a:r>
            <a:r>
              <a:rPr lang="ru-RU" sz="2800" b="1" dirty="0" err="1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млн.руб</a:t>
            </a:r>
            <a:r>
              <a:rPr lang="ru-RU" sz="2800" b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.</a:t>
            </a:r>
            <a:endParaRPr lang="ru-RU" sz="2800" b="1" dirty="0"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31146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28600" y="152400"/>
            <a:ext cx="8705088" cy="792163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Основные изменения параметров бюджета 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округа</a:t>
            </a:r>
            <a:r>
              <a:rPr lang="ru-RU" sz="2800" b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по доходам на 2024 год, </a:t>
            </a:r>
            <a:r>
              <a:rPr lang="ru-RU" sz="2800" b="1" dirty="0" err="1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млн.руб</a:t>
            </a:r>
            <a:r>
              <a:rPr lang="ru-RU" sz="2800" b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.</a:t>
            </a:r>
            <a:endParaRPr lang="ru-RU" sz="2800" b="1" dirty="0"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6778064"/>
              </p:ext>
            </p:extLst>
          </p:nvPr>
        </p:nvGraphicFramePr>
        <p:xfrm>
          <a:off x="107504" y="1268760"/>
          <a:ext cx="8928992" cy="4632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28192"/>
                <a:gridCol w="1944216"/>
                <a:gridCol w="1944216"/>
                <a:gridCol w="1834056"/>
                <a:gridCol w="1478312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Наимено-вание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Сумма </a:t>
                      </a:r>
                      <a:r>
                        <a:rPr lang="ru-RU" sz="20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первона-чально</a:t>
                      </a:r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 утвержден-</a:t>
                      </a:r>
                      <a:r>
                        <a:rPr lang="ru-RU" sz="20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ного</a:t>
                      </a:r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 бюджета 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Сумма</a:t>
                      </a:r>
                      <a:r>
                        <a:rPr lang="ru-RU" sz="2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утвержденного бюджета на 28.03.2024</a:t>
                      </a:r>
                      <a:endParaRPr lang="ru-RU" sz="20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Сумма </a:t>
                      </a:r>
                    </a:p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поправок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Сумма с учетом вносимых изменений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Доходы бюджета, всего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0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455,0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1096,2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39,6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1135,8</a:t>
                      </a: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Налоговые и неналоговые доходы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0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399,</a:t>
                      </a:r>
                      <a:r>
                        <a:rPr lang="en-US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20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400,6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20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11,3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20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411,9</a:t>
                      </a:r>
                    </a:p>
                    <a:p>
                      <a:pPr algn="ctr"/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Безвозмезд-ные</a:t>
                      </a:r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 поступления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0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55,2</a:t>
                      </a:r>
                    </a:p>
                    <a:p>
                      <a:pPr algn="ctr"/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695,6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28,3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723,9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22866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27629979"/>
              </p:ext>
            </p:extLst>
          </p:nvPr>
        </p:nvGraphicFramePr>
        <p:xfrm>
          <a:off x="179512" y="1268760"/>
          <a:ext cx="8856986" cy="4028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72208"/>
                <a:gridCol w="1459956"/>
                <a:gridCol w="1459956"/>
                <a:gridCol w="1048277"/>
                <a:gridCol w="1048277"/>
                <a:gridCol w="984156"/>
                <a:gridCol w="984156"/>
              </a:tblGrid>
              <a:tr h="370840">
                <a:tc rowSpan="2"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Наименование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Сумма с учетом изменений</a:t>
                      </a:r>
                    </a:p>
                    <a:p>
                      <a:pPr algn="ctr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21.12.2023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Сумма поправок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Сумма с учетом изменений</a:t>
                      </a:r>
                    </a:p>
                    <a:p>
                      <a:pPr algn="ctr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28.03.2024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pPr algn="ctr"/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2025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2026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2025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2026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2025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2026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Доходы бюджета, всего</a:t>
                      </a:r>
                    </a:p>
                    <a:p>
                      <a:pPr algn="ctr"/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1066,3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1082,4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19,1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0,7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1085,4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1083,1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Налоговые и неналоговые доходы</a:t>
                      </a:r>
                    </a:p>
                    <a:p>
                      <a:pPr algn="ctr"/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410,9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434,8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8,3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419,2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434,8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Безвозмездные поступления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655,4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647,5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10,8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0,7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666,2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648,3</a:t>
                      </a: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5" name="Заголовок 3"/>
          <p:cNvSpPr>
            <a:spLocks noGrp="1"/>
          </p:cNvSpPr>
          <p:nvPr>
            <p:ph type="title"/>
          </p:nvPr>
        </p:nvSpPr>
        <p:spPr>
          <a:xfrm>
            <a:off x="228600" y="152400"/>
            <a:ext cx="8705088" cy="792163"/>
          </a:xfrm>
        </p:spPr>
        <p:txBody>
          <a:bodyPr>
            <a:noAutofit/>
          </a:bodyPr>
          <a:lstStyle/>
          <a:p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Основные изменения параметров бюджета 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округа</a:t>
            </a:r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 доходам на 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2025-2026 годы, </a:t>
            </a:r>
            <a:r>
              <a:rPr lang="ru-RU" sz="2800" b="1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млн.руб</a:t>
            </a:r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800" b="1" dirty="0"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25801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79512" y="188640"/>
            <a:ext cx="8705088" cy="720080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Основные изменения параметров бюджета округа</a:t>
            </a:r>
            <a:br>
              <a:rPr lang="ru-RU" sz="2400" b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по расходам на 2024 год, млн. руб.</a:t>
            </a:r>
            <a:endParaRPr lang="ru-RU" sz="2400" b="1" dirty="0"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15338810"/>
              </p:ext>
            </p:extLst>
          </p:nvPr>
        </p:nvGraphicFramePr>
        <p:xfrm>
          <a:off x="107504" y="1340769"/>
          <a:ext cx="8928992" cy="280831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72208"/>
                <a:gridCol w="2232248"/>
                <a:gridCol w="1872208"/>
                <a:gridCol w="1456036"/>
                <a:gridCol w="1496292"/>
              </a:tblGrid>
              <a:tr h="1787098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Наименование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Сумма первоначально утвержденного бюджета 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Сумма утвержденного бюджета на 28.03.2024</a:t>
                      </a:r>
                    </a:p>
                    <a:p>
                      <a:pPr algn="ctr"/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Сумма </a:t>
                      </a:r>
                    </a:p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поправок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Сумма с учетом вносимых изменений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021213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Расходы бюджета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455,0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1124,2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43,1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1167,3</a:t>
                      </a: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81895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74588140"/>
              </p:ext>
            </p:extLst>
          </p:nvPr>
        </p:nvGraphicFramePr>
        <p:xfrm>
          <a:off x="179512" y="1268760"/>
          <a:ext cx="8856986" cy="295232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72208"/>
                <a:gridCol w="1459956"/>
                <a:gridCol w="1459956"/>
                <a:gridCol w="1048277"/>
                <a:gridCol w="1048277"/>
                <a:gridCol w="984156"/>
                <a:gridCol w="984156"/>
              </a:tblGrid>
              <a:tr h="1227296">
                <a:tc rowSpan="2"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Наименование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Сумма с учетом внесенных изменений</a:t>
                      </a:r>
                    </a:p>
                    <a:p>
                      <a:pPr algn="ctr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28.03.2024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Сумма поправок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Сумма с учетом внесенных изменений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97737">
                <a:tc vMerge="1">
                  <a:txBody>
                    <a:bodyPr/>
                    <a:lstStyle/>
                    <a:p>
                      <a:pPr algn="ctr"/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2025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2026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2025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2026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2025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2026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227296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Расходы бюджета</a:t>
                      </a:r>
                    </a:p>
                    <a:p>
                      <a:pPr algn="ctr"/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1066,4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1082,4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19,1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0,7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1085,5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1083,1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5" name="Заголовок 3"/>
          <p:cNvSpPr>
            <a:spLocks noGrp="1"/>
          </p:cNvSpPr>
          <p:nvPr>
            <p:ph type="title"/>
          </p:nvPr>
        </p:nvSpPr>
        <p:spPr>
          <a:xfrm>
            <a:off x="228600" y="152400"/>
            <a:ext cx="8705088" cy="792163"/>
          </a:xfrm>
        </p:spPr>
        <p:txBody>
          <a:bodyPr>
            <a:noAutofit/>
          </a:bodyPr>
          <a:lstStyle/>
          <a:p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Основные изменения параметров бюджета 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округа</a:t>
            </a:r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 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расходам на 2025-2026 годы, </a:t>
            </a:r>
            <a:r>
              <a:rPr lang="ru-RU" sz="2800" b="1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млн.руб</a:t>
            </a:r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800" b="1" dirty="0"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28417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51520" y="21586"/>
            <a:ext cx="8705088" cy="1332384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Основные изменения параметров бюджета округа</a:t>
            </a:r>
            <a:br>
              <a:rPr lang="ru-RU" sz="2800" b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по муниципальным программам на 2024 год, </a:t>
            </a:r>
            <a:r>
              <a:rPr lang="ru-RU" sz="2800" b="1" dirty="0" err="1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млн.руб</a:t>
            </a:r>
            <a:r>
              <a:rPr lang="ru-RU" sz="2800" b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.</a:t>
            </a:r>
            <a:endParaRPr lang="ru-RU" sz="2800" b="1" dirty="0"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61416704"/>
              </p:ext>
            </p:extLst>
          </p:nvPr>
        </p:nvGraphicFramePr>
        <p:xfrm>
          <a:off x="107504" y="1988840"/>
          <a:ext cx="8928992" cy="3535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44216"/>
                <a:gridCol w="1944216"/>
                <a:gridCol w="2016224"/>
                <a:gridCol w="1546024"/>
                <a:gridCol w="1478312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Наименование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Сумма первоначально утвержденного бюджета 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Сумма утвержденного бюджета на 28.03.2024</a:t>
                      </a:r>
                    </a:p>
                    <a:p>
                      <a:pPr algn="ctr"/>
                      <a:endParaRPr lang="ru-RU" sz="20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Сумма</a:t>
                      </a:r>
                    </a:p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 поправок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Сумма с учетом вносимых изменений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Расходы</a:t>
                      </a:r>
                    </a:p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 бюджета</a:t>
                      </a:r>
                    </a:p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 на </a:t>
                      </a:r>
                      <a:r>
                        <a:rPr lang="ru-RU" sz="2000" b="1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муници-пальные</a:t>
                      </a:r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 программы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422,7</a:t>
                      </a:r>
                      <a:endParaRPr lang="ru-RU" sz="2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1079,5</a:t>
                      </a:r>
                      <a:endParaRPr lang="ru-RU" sz="2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44,1</a:t>
                      </a:r>
                      <a:endParaRPr lang="ru-RU" sz="2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1123,6</a:t>
                      </a:r>
                      <a:endParaRPr lang="ru-RU" sz="2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69059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69746356"/>
              </p:ext>
            </p:extLst>
          </p:nvPr>
        </p:nvGraphicFramePr>
        <p:xfrm>
          <a:off x="107504" y="1988840"/>
          <a:ext cx="8856986" cy="3022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72208"/>
                <a:gridCol w="1224136"/>
                <a:gridCol w="1440160"/>
                <a:gridCol w="1152128"/>
                <a:gridCol w="1080120"/>
                <a:gridCol w="1104078"/>
                <a:gridCol w="984156"/>
              </a:tblGrid>
              <a:tr h="914400">
                <a:tc rowSpan="2"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Наименование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Сумма с учетом внесенных</a:t>
                      </a:r>
                    </a:p>
                    <a:p>
                      <a:pPr algn="ctr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изменений</a:t>
                      </a:r>
                    </a:p>
                    <a:p>
                      <a:pPr algn="ctr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28.03.2024 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Сумма поправок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Сумма с учетом внесенных</a:t>
                      </a:r>
                    </a:p>
                    <a:p>
                      <a:pPr algn="ctr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изменений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pPr algn="ctr"/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2025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2026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2025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2026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2025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2026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Расходы бюджета на </a:t>
                      </a:r>
                      <a:r>
                        <a:rPr lang="ru-RU" sz="1800" b="1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муниципаль-ные</a:t>
                      </a:r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 программы</a:t>
                      </a:r>
                    </a:p>
                    <a:p>
                      <a:pPr algn="ctr"/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1034,6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1051,2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19,1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0,7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1053,7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1051,8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5" name="Заголовок 3"/>
          <p:cNvSpPr>
            <a:spLocks noGrp="1"/>
          </p:cNvSpPr>
          <p:nvPr>
            <p:ph type="title"/>
          </p:nvPr>
        </p:nvSpPr>
        <p:spPr>
          <a:xfrm>
            <a:off x="251520" y="116632"/>
            <a:ext cx="8705088" cy="1152128"/>
          </a:xfrm>
        </p:spPr>
        <p:txBody>
          <a:bodyPr>
            <a:noAutofit/>
          </a:bodyPr>
          <a:lstStyle/>
          <a:p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Основные изменения параметров бюджета округа</a:t>
            </a:r>
            <a:b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 муниципальным программам на 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2025-2026 годы, </a:t>
            </a:r>
            <a:r>
              <a:rPr lang="ru-RU" sz="2800" b="1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млн.руб</a:t>
            </a:r>
            <a:endParaRPr lang="ru-RU" sz="2800" b="1" dirty="0"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40932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423</TotalTime>
  <Words>409</Words>
  <Application>Microsoft Office PowerPoint</Application>
  <PresentationFormat>Экран (4:3)</PresentationFormat>
  <Paragraphs>218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Презентация PowerPoint</vt:lpstr>
      <vt:lpstr>Основные параметры бюджета района с учетом изменений на 2024 год, млн.руб.</vt:lpstr>
      <vt:lpstr>Основные параметры бюджета округа с учетом изменений на 2025-2026 годы, млн.руб.</vt:lpstr>
      <vt:lpstr>Основные изменения параметров бюджета округа по доходам на 2024 год, млн.руб.</vt:lpstr>
      <vt:lpstr>Основные изменения параметров бюджета округа по доходам на 2025-2026 годы, млн.руб.</vt:lpstr>
      <vt:lpstr>Основные изменения параметров бюджета округа по расходам на 2024 год, млн. руб.</vt:lpstr>
      <vt:lpstr>Основные изменения параметров бюджета округа по расходам на 2025-2026 годы, млн.руб.</vt:lpstr>
      <vt:lpstr>Основные изменения параметров бюджета округа по муниципальным программам на 2024 год, млн.руб.</vt:lpstr>
      <vt:lpstr>Основные изменения параметров бюджета округа по муниципальным программам на 2025-2026 годы, млн.руб</vt:lpstr>
      <vt:lpstr>Основные изменения параметров дефицита бюджета округа на 2024 год, млн.руб.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KSO</dc:creator>
  <cp:lastModifiedBy>KSO</cp:lastModifiedBy>
  <cp:revision>38</cp:revision>
  <dcterms:created xsi:type="dcterms:W3CDTF">2023-09-27T09:09:02Z</dcterms:created>
  <dcterms:modified xsi:type="dcterms:W3CDTF">2024-05-17T10:49:43Z</dcterms:modified>
</cp:coreProperties>
</file>