
<file path=[Content_Types].xml><?xml version="1.0" encoding="utf-8"?>
<Types xmlns="http://schemas.openxmlformats.org/package/2006/content-types">
  <Default Extension="bin" ContentType="application/vnd.ms-office.activeX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ctiveX/activeX1.xml" ContentType="application/vnd.ms-office.activeX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9" r:id="rId1"/>
  </p:sldMasterIdLst>
  <p:notesMasterIdLst>
    <p:notesMasterId r:id="rId10"/>
  </p:notesMasterIdLst>
  <p:handoutMasterIdLst>
    <p:handoutMasterId r:id="rId11"/>
  </p:handoutMasterIdLst>
  <p:sldIdLst>
    <p:sldId id="256" r:id="rId2"/>
    <p:sldId id="333" r:id="rId3"/>
    <p:sldId id="332" r:id="rId4"/>
    <p:sldId id="325" r:id="rId5"/>
    <p:sldId id="334" r:id="rId6"/>
    <p:sldId id="285" r:id="rId7"/>
    <p:sldId id="336" r:id="rId8"/>
    <p:sldId id="335" r:id="rId9"/>
  </p:sldIdLst>
  <p:sldSz cx="9144000" cy="6858000" type="screen4x3"/>
  <p:notesSz cx="10234613" cy="710406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C5B3F7"/>
    <a:srgbClr val="FFCCCC"/>
    <a:srgbClr val="FF66FF"/>
    <a:srgbClr val="FFFF66"/>
    <a:srgbClr val="FF6699"/>
    <a:srgbClr val="A5B592"/>
    <a:srgbClr val="FF0066"/>
    <a:srgbClr val="C0C074"/>
    <a:srgbClr val="D6EB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62" autoAdjust="0"/>
    <p:restoredTop sz="94370" autoAdjust="0"/>
  </p:normalViewPr>
  <p:slideViewPr>
    <p:cSldViewPr>
      <p:cViewPr>
        <p:scale>
          <a:sx n="100" d="100"/>
          <a:sy n="100" d="100"/>
        </p:scale>
        <p:origin x="-1860" y="-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43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797550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0ED0F5-627A-499B-8D07-F70A81320D3A}" type="datetimeFigureOut">
              <a:rPr lang="ru-RU" smtClean="0"/>
              <a:t>10.04.2024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746875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797550" y="6746875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F472A8-BFF5-4ABD-BD9D-5F5B4AFADA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3134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4434998" cy="355202"/>
          </a:xfrm>
          <a:prstGeom prst="rect">
            <a:avLst/>
          </a:prstGeom>
        </p:spPr>
        <p:txBody>
          <a:bodyPr vert="horz" lIns="95088" tIns="47544" rIns="95088" bIns="47544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797249" y="3"/>
            <a:ext cx="4434998" cy="355202"/>
          </a:xfrm>
          <a:prstGeom prst="rect">
            <a:avLst/>
          </a:prstGeom>
        </p:spPr>
        <p:txBody>
          <a:bodyPr vert="horz" lIns="95088" tIns="47544" rIns="95088" bIns="47544" rtlCol="0"/>
          <a:lstStyle>
            <a:lvl1pPr algn="r">
              <a:defRPr sz="1200"/>
            </a:lvl1pPr>
          </a:lstStyle>
          <a:p>
            <a:fld id="{E59378AE-47F6-4CF3-99F7-41DE5E005EA0}" type="datetimeFigureOut">
              <a:rPr lang="ru-RU" smtClean="0"/>
              <a:pPr/>
              <a:t>10.04.2024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31813"/>
            <a:ext cx="3551237" cy="26654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088" tIns="47544" rIns="95088" bIns="47544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023463" y="3374432"/>
            <a:ext cx="8187690" cy="3196828"/>
          </a:xfrm>
          <a:prstGeom prst="rect">
            <a:avLst/>
          </a:prstGeom>
        </p:spPr>
        <p:txBody>
          <a:bodyPr vert="horz" lIns="95088" tIns="47544" rIns="95088" bIns="47544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3" y="6747629"/>
            <a:ext cx="4434998" cy="355202"/>
          </a:xfrm>
          <a:prstGeom prst="rect">
            <a:avLst/>
          </a:prstGeom>
        </p:spPr>
        <p:txBody>
          <a:bodyPr vert="horz" lIns="95088" tIns="47544" rIns="95088" bIns="47544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797249" y="6747629"/>
            <a:ext cx="4434998" cy="355202"/>
          </a:xfrm>
          <a:prstGeom prst="rect">
            <a:avLst/>
          </a:prstGeom>
        </p:spPr>
        <p:txBody>
          <a:bodyPr vert="horz" lIns="95088" tIns="47544" rIns="95088" bIns="47544" rtlCol="0" anchor="b"/>
          <a:lstStyle>
            <a:lvl1pPr algn="r">
              <a:defRPr sz="1200"/>
            </a:lvl1pPr>
          </a:lstStyle>
          <a:p>
            <a:fld id="{8BB52F5E-54B1-493C-A8EC-56FCA59DDC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8686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341688" y="531813"/>
            <a:ext cx="3551237" cy="26654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B52F5E-54B1-493C-A8EC-56FCA59DDC22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0667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8B44B4-8A59-4247-A73F-0EA3BD31722C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111413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8C3DF0-3E39-41C6-AF0A-F4DE5BCA67E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046900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740945-AE74-4E97-BC73-8B93EA020ED2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4071665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02ED3D-AE6F-4B50-891F-AF21B83345F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604431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8C0DED-1D59-4565-971A-72EFE641D4CE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4229015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440551-6719-423A-A66C-EADCFD3CF8BE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2170176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A23E2B-451B-462D-9AA6-D649AC1A16B2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375489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3286FB-90DD-4C52-BDAA-6C75EDF76CF8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2928698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CA5CD5-649D-499F-9CFC-13BE9103EA3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4079556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08EA64-D86A-4AB4-8F7C-B33916CCFDE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775815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713FA5-84CB-4ECE-A5D5-BD24261976F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344438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57C1408-2C2B-4E95-8ED4-2A456171D074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106876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  <p:sldLayoutId id="2147483921" r:id="rId2"/>
    <p:sldLayoutId id="2147483922" r:id="rId3"/>
    <p:sldLayoutId id="2147483923" r:id="rId4"/>
    <p:sldLayoutId id="2147483924" r:id="rId5"/>
    <p:sldLayoutId id="2147483925" r:id="rId6"/>
    <p:sldLayoutId id="2147483926" r:id="rId7"/>
    <p:sldLayoutId id="2147483927" r:id="rId8"/>
    <p:sldLayoutId id="2147483928" r:id="rId9"/>
    <p:sldLayoutId id="2147483929" r:id="rId10"/>
    <p:sldLayoutId id="214748393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381000"/>
            <a:ext cx="8915400" cy="4724400"/>
          </a:xfrm>
          <a:noFill/>
          <a:ln>
            <a:solidFill>
              <a:schemeClr val="accent1">
                <a:alpha val="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ctr" eaLnBrk="1" hangingPunct="1">
              <a:lnSpc>
                <a:spcPts val="3480"/>
              </a:lnSpc>
            </a:pP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Исполнение бюджета 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муниципального образования 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«Муниципальный округ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C00000"/>
                </a:solidFill>
                <a:effectLst/>
                <a:latin typeface="Times New Roman" pitchFamily="18" charset="0"/>
              </a:rPr>
              <a:t>Якшур-Бодьинский</a:t>
            </a: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 район 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Удмуртской Республики» 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за 1 квартал </a:t>
            </a: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2024 </a:t>
            </a: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года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105400" y="5029200"/>
            <a:ext cx="3630488" cy="17121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Управление финансов Администрации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униципального образования 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«Муниципальный округ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Якшур-Бодьинский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район Удмуртской Республики»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094" name="SapphireHiddenControl" r:id="rId2" imgW="6095880" imgH="4067280"/>
        </mc:Choice>
        <mc:Fallback>
          <p:control name="SapphireHiddenControl" r:id="rId2" imgW="6095880" imgH="4067280">
            <p:pic>
              <p:nvPicPr>
                <p:cNvPr id="0" name="SapphireHiddenControl" hidden="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6350" y="0"/>
                  <a:ext cx="6108700" cy="406876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05088" cy="7921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характеристики исполнения бюджета </a:t>
            </a:r>
            <a:b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 1 квартал </a:t>
            </a: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года, </a:t>
            </a:r>
            <a:r>
              <a:rPr lang="ru-RU" sz="2400" b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115133"/>
              </p:ext>
            </p:extLst>
          </p:nvPr>
        </p:nvGraphicFramePr>
        <p:xfrm>
          <a:off x="228601" y="990601"/>
          <a:ext cx="8686801" cy="5228052"/>
        </p:xfrm>
        <a:graphic>
          <a:graphicData uri="http://schemas.openxmlformats.org/drawingml/2006/table">
            <a:tbl>
              <a:tblPr firstRow="1" bandRow="1"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606799"/>
                <a:gridCol w="3910480"/>
                <a:gridCol w="1502521"/>
                <a:gridCol w="1261783"/>
                <a:gridCol w="1405218"/>
              </a:tblGrid>
              <a:tr h="1025667"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600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600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</a:t>
                      </a:r>
                    </a:p>
                    <a:p>
                      <a:pPr algn="ctr"/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 </a:t>
                      </a:r>
                      <a:endParaRPr lang="ru-RU" sz="1600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01.04.2024</a:t>
                      </a:r>
                      <a:endParaRPr lang="ru-RU" sz="1600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600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840477">
                <a:tc>
                  <a:txBody>
                    <a:bodyPr/>
                    <a:lstStyle/>
                    <a:p>
                      <a:pPr algn="ctr"/>
                      <a:r>
                        <a:rPr lang="ru-RU" sz="19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Общий</a:t>
                      </a:r>
                      <a:r>
                        <a:rPr lang="ru-RU" sz="19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объем доходов</a:t>
                      </a:r>
                      <a:endParaRPr lang="ru-RU" sz="1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1102,5</a:t>
                      </a:r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229,0</a:t>
                      </a:r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20,8</a:t>
                      </a:r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840477">
                <a:tc>
                  <a:txBody>
                    <a:bodyPr/>
                    <a:lstStyle/>
                    <a:p>
                      <a:pPr algn="ctr"/>
                      <a:r>
                        <a:rPr lang="ru-RU" sz="1900" dirty="0" smtClean="0"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  <a:endParaRPr lang="ru-RU" sz="1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lang="ru-RU" sz="1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404,8</a:t>
                      </a:r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91,2</a:t>
                      </a:r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22,5</a:t>
                      </a:r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840477">
                <a:tc>
                  <a:txBody>
                    <a:bodyPr/>
                    <a:lstStyle/>
                    <a:p>
                      <a:pPr algn="ctr"/>
                      <a:r>
                        <a:rPr lang="ru-RU" sz="1900" dirty="0" smtClean="0">
                          <a:latin typeface="Times New Roman" pitchFamily="18" charset="0"/>
                          <a:cs typeface="Times New Roman" pitchFamily="18" charset="0"/>
                        </a:rPr>
                        <a:t>1.2</a:t>
                      </a:r>
                      <a:endParaRPr lang="ru-RU" sz="1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697,7</a:t>
                      </a:r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137,8</a:t>
                      </a:r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19,7</a:t>
                      </a:r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840477">
                <a:tc>
                  <a:txBody>
                    <a:bodyPr/>
                    <a:lstStyle/>
                    <a:p>
                      <a:pPr algn="ctr"/>
                      <a:r>
                        <a:rPr lang="ru-RU" sz="19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Общий объем расходов</a:t>
                      </a:r>
                      <a:endParaRPr lang="ru-RU" sz="1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1137,1</a:t>
                      </a:r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244,6</a:t>
                      </a:r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21,5</a:t>
                      </a:r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840477">
                <a:tc>
                  <a:txBody>
                    <a:bodyPr/>
                    <a:lstStyle/>
                    <a:p>
                      <a:pPr algn="ctr"/>
                      <a:r>
                        <a:rPr lang="ru-RU" sz="19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 (-)/</a:t>
                      </a:r>
                    </a:p>
                    <a:p>
                      <a:pPr algn="l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ПРОФИЦИТ (+)</a:t>
                      </a:r>
                      <a:endParaRPr lang="ru-RU" sz="1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-34,6</a:t>
                      </a:r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-15,6</a:t>
                      </a:r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45,1</a:t>
                      </a:r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000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8101"/>
            <a:ext cx="8324088" cy="41910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Исполнение по дохода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за 1 квартал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года,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3548525"/>
              </p:ext>
            </p:extLst>
          </p:nvPr>
        </p:nvGraphicFramePr>
        <p:xfrm>
          <a:off x="152399" y="563880"/>
          <a:ext cx="8839200" cy="612140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4953001"/>
                <a:gridCol w="1447800"/>
                <a:gridCol w="1371600"/>
                <a:gridCol w="1066799"/>
              </a:tblGrid>
              <a:tr h="853440">
                <a:tc>
                  <a:txBody>
                    <a:bodyPr/>
                    <a:lstStyle/>
                    <a:p>
                      <a:pPr algn="ctr"/>
                      <a:r>
                        <a:rPr lang="ru-RU" sz="16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доходов</a:t>
                      </a:r>
                      <a:endParaRPr lang="ru-RU" sz="16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</a:t>
                      </a:r>
                    </a:p>
                    <a:p>
                      <a:pPr algn="ctr" fontAlgn="ctr"/>
                      <a:r>
                        <a:rPr lang="ru-RU" sz="1600" b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2023 год</a:t>
                      </a:r>
                      <a:endParaRPr lang="ru-RU" sz="16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на</a:t>
                      </a:r>
                    </a:p>
                    <a:p>
                      <a:pPr algn="ctr" fontAlgn="b"/>
                      <a:r>
                        <a:rPr lang="ru-RU" sz="1600" b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01.04.2023 </a:t>
                      </a:r>
                      <a:endParaRPr lang="ru-RU" sz="16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</a:p>
                    <a:p>
                      <a:pPr algn="ctr" fontAlgn="b"/>
                      <a:r>
                        <a:rPr lang="ru-RU" sz="1600" b="1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</a:t>
                      </a:r>
                      <a:r>
                        <a:rPr lang="ru-RU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-нения</a:t>
                      </a:r>
                      <a:endParaRPr lang="ru-RU" sz="16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algn="just"/>
                      <a:r>
                        <a:rPr lang="ru-RU" sz="16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доходы, всего</a:t>
                      </a:r>
                      <a:endParaRPr lang="ru-RU" sz="16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ru-RU" sz="2000" b="1" i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352,8</a:t>
                      </a:r>
                      <a:endParaRPr lang="ru-RU" sz="2000" b="1" i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b="1" i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69,9</a:t>
                      </a:r>
                      <a:endParaRPr lang="ru-RU" sz="2000" b="1" i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b="1" i="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19,8</a:t>
                      </a:r>
                      <a:endParaRPr lang="ru-RU" sz="2000" b="1" i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algn="just"/>
                      <a:r>
                        <a:rPr lang="ru-RU" sz="16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</a:t>
                      </a:r>
                      <a:endParaRPr lang="ru-RU" sz="16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273,2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51,1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18,7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algn="just"/>
                      <a:r>
                        <a:rPr lang="ru-RU" sz="16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Акцизы</a:t>
                      </a:r>
                      <a:endParaRPr lang="ru-RU" sz="16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33,4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27,5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algn="just"/>
                      <a:r>
                        <a:rPr lang="ru-RU" sz="16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Налоги на совокупный доход</a:t>
                      </a:r>
                      <a:endParaRPr lang="ru-RU" sz="16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12,5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3,5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28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algn="just"/>
                      <a:r>
                        <a:rPr lang="ru-RU" sz="16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Налоги на имущество</a:t>
                      </a:r>
                      <a:endParaRPr lang="ru-RU" sz="16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24,5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0,4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6,6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algn="just"/>
                      <a:r>
                        <a:rPr lang="ru-RU" sz="16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добычу полезных ископаемых</a:t>
                      </a:r>
                      <a:endParaRPr lang="ru-RU" sz="16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6,4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1,4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21,9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algn="just"/>
                      <a:r>
                        <a:rPr lang="ru-RU" sz="16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Госпошлина</a:t>
                      </a:r>
                      <a:endParaRPr lang="ru-RU" sz="16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2,8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0,6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21,4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algn="just"/>
                      <a:r>
                        <a:rPr lang="ru-RU" sz="16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доходы, всего</a:t>
                      </a:r>
                      <a:endParaRPr lang="ru-RU" sz="16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ru-RU" sz="20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52,1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21,3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40,9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algn="just"/>
                      <a:r>
                        <a:rPr lang="ru-RU" sz="16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использования имущества</a:t>
                      </a:r>
                      <a:endParaRPr lang="ru-RU" sz="16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25,7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6,5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25,3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just"/>
                      <a:r>
                        <a:rPr lang="ru-RU" sz="16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Плата за </a:t>
                      </a:r>
                      <a:r>
                        <a:rPr lang="ru-RU" sz="1600" b="1" baseline="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негат</a:t>
                      </a:r>
                      <a:r>
                        <a:rPr lang="ru-RU" sz="16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воздействие на окружающую среду</a:t>
                      </a:r>
                      <a:endParaRPr lang="ru-RU" sz="16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14,1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4,2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29,8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algn="just"/>
                      <a:r>
                        <a:rPr lang="ru-RU" sz="16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платных услуг</a:t>
                      </a:r>
                      <a:endParaRPr lang="ru-RU" sz="16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0,1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2,6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2600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algn="just"/>
                      <a:r>
                        <a:rPr lang="ru-RU" sz="16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продажи имущества</a:t>
                      </a:r>
                      <a:endParaRPr lang="ru-RU" sz="16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5,9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2,8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47,4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algn="just"/>
                      <a:r>
                        <a:rPr lang="ru-RU" sz="16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Штрафы</a:t>
                      </a:r>
                      <a:endParaRPr lang="ru-RU" sz="16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2,0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2,1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105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algn="just"/>
                      <a:r>
                        <a:rPr lang="ru-RU" sz="16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доходы</a:t>
                      </a:r>
                      <a:endParaRPr lang="ru-RU" sz="16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4,2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3,1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73,8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343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87363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в бюджет, млн. руб.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0744786"/>
              </p:ext>
            </p:extLst>
          </p:nvPr>
        </p:nvGraphicFramePr>
        <p:xfrm>
          <a:off x="381000" y="914400"/>
          <a:ext cx="8458199" cy="5625084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669366"/>
                <a:gridCol w="1679201"/>
                <a:gridCol w="1554816"/>
                <a:gridCol w="1554816"/>
              </a:tblGrid>
              <a:tr h="822960">
                <a:tc>
                  <a:txBody>
                    <a:bodyPr/>
                    <a:lstStyle/>
                    <a:p>
                      <a:pPr algn="ctr"/>
                      <a:r>
                        <a:rPr lang="ru-RU" sz="19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900" b="1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900" b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</a:t>
                      </a:r>
                    </a:p>
                    <a:p>
                      <a:pPr algn="ctr" fontAlgn="ctr"/>
                      <a:r>
                        <a:rPr lang="ru-RU" sz="1900" b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</a:t>
                      </a:r>
                      <a:r>
                        <a:rPr lang="ru-RU" sz="1900" b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lang="ru-RU" sz="1900" b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9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b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900" b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01.04.2024 </a:t>
                      </a:r>
                      <a:endParaRPr lang="ru-RU" sz="19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</a:p>
                    <a:p>
                      <a:pPr algn="ctr" fontAlgn="b"/>
                      <a:r>
                        <a:rPr lang="ru-RU" sz="1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исполнения</a:t>
                      </a:r>
                      <a:endParaRPr lang="ru-RU" sz="1900" b="1" i="0" u="none" strike="noStrike" baseline="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6608">
                <a:tc>
                  <a:txBody>
                    <a:bodyPr/>
                    <a:lstStyle/>
                    <a:p>
                      <a:pPr>
                        <a:lnSpc>
                          <a:spcPct val="80000"/>
                        </a:lnSpc>
                      </a:pPr>
                      <a:r>
                        <a:rPr lang="ru-RU" sz="19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поступления, всего, </a:t>
                      </a:r>
                      <a:r>
                        <a:rPr lang="ru-RU" sz="19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 том числе:</a:t>
                      </a:r>
                      <a:endParaRPr lang="ru-RU" sz="19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697,7</a:t>
                      </a:r>
                      <a:endParaRPr lang="ru-RU" sz="1900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137,8</a:t>
                      </a:r>
                      <a:endParaRPr lang="ru-RU" sz="1900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19,7</a:t>
                      </a:r>
                      <a:endParaRPr lang="ru-RU" sz="1900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604">
                <a:tc>
                  <a:txBody>
                    <a:bodyPr/>
                    <a:lstStyle/>
                    <a:p>
                      <a:r>
                        <a:rPr lang="ru-RU" sz="19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  <a:endParaRPr lang="ru-RU" sz="19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55,2</a:t>
                      </a:r>
                      <a:endParaRPr lang="ru-RU" sz="1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13,8</a:t>
                      </a:r>
                      <a:endParaRPr lang="ru-RU" sz="1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ru-RU" sz="1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604">
                <a:tc>
                  <a:txBody>
                    <a:bodyPr/>
                    <a:lstStyle/>
                    <a:p>
                      <a:r>
                        <a:rPr lang="ru-RU" sz="19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  <a:endParaRPr lang="ru-RU" sz="19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105,7</a:t>
                      </a:r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13,6</a:t>
                      </a:r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12,9</a:t>
                      </a:r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8880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ru-RU" sz="19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Субвенции </a:t>
                      </a:r>
                      <a:endParaRPr lang="ru-RU" sz="19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449,4</a:t>
                      </a:r>
                      <a:endParaRPr lang="ru-RU" sz="1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99,6</a:t>
                      </a:r>
                      <a:endParaRPr lang="ru-RU" sz="1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22,2</a:t>
                      </a:r>
                      <a:endParaRPr lang="ru-RU" sz="1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2539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ru-RU" sz="19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 из бюджета Удмуртской Республики</a:t>
                      </a:r>
                      <a:endParaRPr lang="ru-RU" sz="19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83,1</a:t>
                      </a:r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17,2</a:t>
                      </a:r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20,7</a:t>
                      </a:r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5216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ru-RU" sz="19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безвозмездные поступления</a:t>
                      </a:r>
                      <a:endParaRPr lang="ru-RU" sz="19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4,3</a:t>
                      </a:r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18,6</a:t>
                      </a:r>
                      <a:endParaRPr lang="ru-RU" sz="19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8720">
                <a:tc>
                  <a:txBody>
                    <a:bodyPr/>
                    <a:lstStyle/>
                    <a:p>
                      <a:pPr algn="l"/>
                      <a:r>
                        <a:rPr lang="ru-RU" sz="19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Возврат остатков субсидий,</a:t>
                      </a:r>
                      <a:r>
                        <a:rPr lang="ru-RU" sz="1900" b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субвенций иных МБТ прошлых лет, прочие безвозмездные поступления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9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-7,2</a:t>
                      </a:r>
                      <a:endParaRPr lang="ru-RU" sz="1900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900" b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472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Таблица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6302438"/>
              </p:ext>
            </p:extLst>
          </p:nvPr>
        </p:nvGraphicFramePr>
        <p:xfrm>
          <a:off x="152399" y="647700"/>
          <a:ext cx="8781290" cy="5981703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5269462"/>
                <a:gridCol w="1277028"/>
                <a:gridCol w="1117400"/>
                <a:gridCol w="1117400"/>
              </a:tblGrid>
              <a:tr h="73152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u="none" strike="noStrike" baseline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600" b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  <a:p>
                      <a:pPr algn="l" fontAlgn="b"/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</a:t>
                      </a:r>
                    </a:p>
                    <a:p>
                      <a:pPr algn="ctr" fontAlgn="ctr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на</a:t>
                      </a:r>
                    </a:p>
                    <a:p>
                      <a:pPr algn="ctr" fontAlgn="ctr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01.04.2024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0"/>
                      </a:srgbClr>
                    </a:solidFill>
                  </a:tcPr>
                </a:tc>
              </a:tr>
              <a:tr h="398689"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142,9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24,9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17,4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1,9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0,3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15,8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520791"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2,9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0,4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13,8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296360"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122,7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32,2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26,2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296360"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45,1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4,8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10,6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296360"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14,1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0,1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0,7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352311"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669,2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153,4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22,9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314795">
                <a:tc>
                  <a:txBody>
                    <a:bodyPr/>
                    <a:lstStyle/>
                    <a:p>
                      <a:pPr marL="0" marR="0" indent="0" algn="just" defTabSz="914400" rtl="0" eaLnBrk="1" fontAlgn="b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 и кинематография</a:t>
                      </a:r>
                      <a:endParaRPr lang="ru-RU" sz="1600" b="1" i="0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111,5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22,9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20,5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347923"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Здравоохранение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0,1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46388"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12,3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3,1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25,2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74585"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14,3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2,5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17,5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635425"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Обслуживание</a:t>
                      </a:r>
                      <a:r>
                        <a:rPr lang="ru-RU" sz="16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государственного и муниципального долга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0,1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501896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2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 РАСХОДОВ</a:t>
                      </a:r>
                      <a:endParaRPr lang="ru-RU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1137,1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244,6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21,5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1066800" y="38100"/>
            <a:ext cx="7866888" cy="6096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Исполнение бюджета по расходам, </a:t>
            </a:r>
            <a:r>
              <a:rPr lang="ru-RU" sz="2800" b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05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76202"/>
            <a:ext cx="8686800" cy="304799"/>
          </a:xfr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Расходы на реализацию муниципальных программ,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3516698"/>
              </p:ext>
            </p:extLst>
          </p:nvPr>
        </p:nvGraphicFramePr>
        <p:xfrm>
          <a:off x="76200" y="457201"/>
          <a:ext cx="9067800" cy="634198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56795"/>
                <a:gridCol w="4692984"/>
                <a:gridCol w="1352216"/>
                <a:gridCol w="1193132"/>
                <a:gridCol w="1272673"/>
              </a:tblGrid>
              <a:tr h="670560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программы</a:t>
                      </a:r>
                      <a:endParaRPr lang="ru-RU" sz="15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</a:t>
                      </a:r>
                    </a:p>
                    <a:p>
                      <a:pPr algn="ctr" fontAlgn="ctr"/>
                      <a:r>
                        <a:rPr lang="ru-RU" sz="15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на</a:t>
                      </a:r>
                    </a:p>
                    <a:p>
                      <a:pPr algn="ctr" fontAlgn="ctr"/>
                      <a:r>
                        <a:rPr lang="ru-RU" sz="15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lang="ru-RU" sz="15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5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01.04.2024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  <a:p>
                      <a:pPr algn="ctr" fontAlgn="b"/>
                      <a:r>
                        <a:rPr lang="ru-RU" sz="15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исполнения</a:t>
                      </a:r>
                      <a:endParaRPr lang="ru-RU" sz="15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9843">
                <a:tc>
                  <a:txBody>
                    <a:bodyPr/>
                    <a:lstStyle/>
                    <a:p>
                      <a:endParaRPr lang="ru-RU" sz="1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r>
                        <a:rPr lang="ru-RU" sz="19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расходов</a:t>
                      </a:r>
                      <a:endParaRPr lang="ru-RU" sz="19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1096,3</a:t>
                      </a:r>
                      <a:endParaRPr lang="ru-RU" sz="20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238,5</a:t>
                      </a:r>
                      <a:endParaRPr lang="ru-RU" sz="20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21,8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799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образования и воспитания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665,2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153,4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23,1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19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Охрана здоровья и формирование здорового образа </a:t>
                      </a: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жизни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14,5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2,5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17,2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культуры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111,5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22,9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20,5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Социальная поддержка населения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9,1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2,5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27,5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Создание условий для устойчивого </a:t>
                      </a: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эк. </a:t>
                      </a: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развития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0,4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0,1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519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Безопасность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5,0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0,9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26,8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843">
                <a:tc>
                  <a:txBody>
                    <a:bodyPr/>
                    <a:lstStyle/>
                    <a:p>
                      <a:pPr algn="ctr"/>
                      <a:r>
                        <a:rPr lang="ru-RU" sz="19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>
                        <a:lnSpc>
                          <a:spcPct val="8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Муниципальное хозяйство 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175,0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37,0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21,1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811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Энергосбережение и повышение энергетической эффективности муниципального образования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</a:t>
                      </a: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18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Муниципальное</a:t>
                      </a:r>
                      <a:r>
                        <a:rPr lang="ru-RU" sz="16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управление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99,1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17,9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18,1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Управление муниципальными финансами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6,3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1,0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15,9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Укрепление общественного здоровья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0,1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48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321" marR="823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Формирование современной городской </a:t>
                      </a:r>
                      <a:r>
                        <a:rPr lang="ru-RU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среды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4,1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908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321" marR="823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Гражданско-патриотическое</a:t>
                      </a:r>
                      <a:r>
                        <a:rPr lang="ru-RU" sz="1600" b="0" i="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воспитание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0,1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908"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321" marR="823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Привлечение и закрепление специалистов на территории </a:t>
                      </a:r>
                      <a:r>
                        <a:rPr lang="ru-RU" sz="1600" b="0" i="0" u="none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Якшур-Бодьинского</a:t>
                      </a:r>
                      <a:r>
                        <a:rPr lang="ru-RU" sz="16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района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5,0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0,1</a:t>
                      </a:r>
                      <a:endParaRPr lang="ru-RU" sz="20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534400" cy="4572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Дефицит бюджета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2400" y="3352802"/>
            <a:ext cx="8839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cs typeface="Times New Roman" panose="02020603050405020304" pitchFamily="18" charset="0"/>
              </a:rPr>
              <a:t>Объем муниципального долга по состоянию на </a:t>
            </a:r>
            <a:r>
              <a:rPr lang="ru-RU" sz="2800" b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01.04.2024  </a:t>
            </a:r>
            <a:r>
              <a:rPr lang="ru-RU" sz="2800" b="1" dirty="0">
                <a:solidFill>
                  <a:srgbClr val="C00000"/>
                </a:solidFill>
                <a:cs typeface="Times New Roman" panose="02020603050405020304" pitchFamily="18" charset="0"/>
              </a:rPr>
              <a:t>составил  50,5 млн. руб.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4613254"/>
              </p:ext>
            </p:extLst>
          </p:nvPr>
        </p:nvGraphicFramePr>
        <p:xfrm>
          <a:off x="133350" y="685800"/>
          <a:ext cx="8858251" cy="20421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884456"/>
                <a:gridCol w="1407386"/>
                <a:gridCol w="1423408"/>
                <a:gridCol w="1143001"/>
              </a:tblGrid>
              <a:tr h="121920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источников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Уточнен-</a:t>
                      </a:r>
                      <a:r>
                        <a:rPr lang="ru-RU" sz="2000" b="1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ный</a:t>
                      </a:r>
                      <a:r>
                        <a:rPr lang="ru-RU" sz="20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 fontAlgn="ctr"/>
                      <a:r>
                        <a:rPr lang="ru-RU" sz="20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на</a:t>
                      </a:r>
                    </a:p>
                    <a:p>
                      <a:pPr algn="ctr" fontAlgn="ctr"/>
                      <a:r>
                        <a:rPr lang="ru-RU" sz="20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 </a:t>
                      </a:r>
                      <a:r>
                        <a:rPr lang="ru-RU" sz="20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20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01.04.2024</a:t>
                      </a:r>
                      <a:endParaRPr lang="ru-RU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</a:t>
                      </a:r>
                      <a:r>
                        <a:rPr lang="ru-RU" sz="2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-нения</a:t>
                      </a:r>
                      <a:endParaRPr lang="ru-RU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22960">
                <a:tc>
                  <a:txBody>
                    <a:bodyPr/>
                    <a:lstStyle/>
                    <a:p>
                      <a:pPr algn="just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Изменение остатков средств на счетах по учету средств бюджетов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34,6</a:t>
                      </a:r>
                      <a:endParaRPr lang="ru-RU" sz="2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15,6</a:t>
                      </a:r>
                      <a:endParaRPr lang="ru-RU" sz="2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45,1</a:t>
                      </a:r>
                      <a:endParaRPr lang="ru-RU" sz="2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471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idx="1"/>
          </p:nvPr>
        </p:nvSpPr>
        <p:spPr>
          <a:solidFill>
            <a:srgbClr val="CCFFCC">
              <a:alpha val="0"/>
            </a:srgb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</a:pPr>
            <a:endParaRPr lang="ru-RU" sz="4400" dirty="0" smtClean="0">
              <a:solidFill>
                <a:srgbClr val="FF3300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</a:rPr>
              <a:t>СПАСИБО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</a:rPr>
              <a:t>ЗА ВНИМАНИЕ!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64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13519</TotalTime>
  <Words>538</Words>
  <Application>Microsoft Office PowerPoint</Application>
  <PresentationFormat>Экран (4:3)</PresentationFormat>
  <Paragraphs>299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Исполнение бюджета  муниципального образования  «Муниципальный округ  Якшур-Бодьинский район  Удмуртской Республики»   за 1 квартал 2024 года</vt:lpstr>
      <vt:lpstr>Основные характеристики исполнения бюджета  за 1 квартал 2024 года, млн.руб.</vt:lpstr>
      <vt:lpstr>Исполнение по доходам за 1 квартал 2024 года, млн.руб.</vt:lpstr>
      <vt:lpstr>Безвозмездные поступления в бюджет, млн. руб.</vt:lpstr>
      <vt:lpstr>Презентация PowerPoint</vt:lpstr>
      <vt:lpstr>Расходы на реализацию муниципальных программ, млн.руб.</vt:lpstr>
      <vt:lpstr>Дефицит бюджета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KSO</cp:lastModifiedBy>
  <cp:revision>1127</cp:revision>
  <cp:lastPrinted>2023-06-07T05:44:20Z</cp:lastPrinted>
  <dcterms:created xsi:type="dcterms:W3CDTF">1601-01-01T00:00:00Z</dcterms:created>
  <dcterms:modified xsi:type="dcterms:W3CDTF">2024-04-10T09:29:53Z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