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1.xml" ContentType="application/vnd.openxmlformats-officedocument.presentationml.notesSl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drawings/drawing1.xml" ContentType="application/vnd.openxmlformats-officedocument.drawingml.chartshapes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3" r:id="rId1"/>
  </p:sldMasterIdLst>
  <p:notesMasterIdLst>
    <p:notesMasterId r:id="rId27"/>
  </p:notesMasterIdLst>
  <p:sldIdLst>
    <p:sldId id="256" r:id="rId2"/>
    <p:sldId id="271" r:id="rId3"/>
    <p:sldId id="388" r:id="rId4"/>
    <p:sldId id="387" r:id="rId5"/>
    <p:sldId id="384" r:id="rId6"/>
    <p:sldId id="386" r:id="rId7"/>
    <p:sldId id="370" r:id="rId8"/>
    <p:sldId id="369" r:id="rId9"/>
    <p:sldId id="347" r:id="rId10"/>
    <p:sldId id="351" r:id="rId11"/>
    <p:sldId id="317" r:id="rId12"/>
    <p:sldId id="353" r:id="rId13"/>
    <p:sldId id="381" r:id="rId14"/>
    <p:sldId id="372" r:id="rId15"/>
    <p:sldId id="376" r:id="rId16"/>
    <p:sldId id="377" r:id="rId17"/>
    <p:sldId id="379" r:id="rId18"/>
    <p:sldId id="382" r:id="rId19"/>
    <p:sldId id="354" r:id="rId20"/>
    <p:sldId id="360" r:id="rId21"/>
    <p:sldId id="356" r:id="rId22"/>
    <p:sldId id="375" r:id="rId23"/>
    <p:sldId id="366" r:id="rId24"/>
    <p:sldId id="359" r:id="rId25"/>
    <p:sldId id="320" r:id="rId26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6FFFF"/>
    <a:srgbClr val="4584D3"/>
    <a:srgbClr val="F273AF"/>
    <a:srgbClr val="009E47"/>
    <a:srgbClr val="007033"/>
    <a:srgbClr val="31B6FD"/>
    <a:srgbClr val="DBFDEB"/>
    <a:srgbClr val="CCFFCC"/>
    <a:srgbClr val="98A3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3228" autoAdjust="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4.xlsx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7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4.xlsx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81403670844884113"/>
          <c:h val="0.9743353575997710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2021 года 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1204481792717087E-2"/>
                  <c:y val="-4.716981132075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1082.4000000000001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2021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0057471264367816E-2"/>
                  <c:y val="-6.13207547169811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995.8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0886774590412106E-2"/>
                  <c:y val="-7.94070500243688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1165.0999999999999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222237306543579E-3"/>
                  <c:y val="-6.83962264150943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1051.5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план 2023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1204481792717087E-2"/>
                  <c:y val="-3.77358490566037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Лист1!$F$2</c:f>
              <c:numCache>
                <c:formatCode>General</c:formatCode>
                <c:ptCount val="1"/>
                <c:pt idx="0">
                  <c:v>1135.5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факт 2023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2212885154061621E-2"/>
                  <c:y val="-3.77358490566037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Лист1!$G$2</c:f>
              <c:numCache>
                <c:formatCode>General</c:formatCode>
                <c:ptCount val="1"/>
                <c:pt idx="0">
                  <c:v>1144.0999999999999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07429632"/>
        <c:axId val="207431168"/>
        <c:axId val="0"/>
      </c:bar3DChart>
      <c:catAx>
        <c:axId val="2074296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07431168"/>
        <c:crosses val="autoZero"/>
        <c:auto val="1"/>
        <c:lblAlgn val="ctr"/>
        <c:lblOffset val="100"/>
        <c:noMultiLvlLbl val="0"/>
      </c:catAx>
      <c:valAx>
        <c:axId val="2074311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074296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015225115187746"/>
          <c:y val="8.8211614173228328E-2"/>
          <c:w val="0.22734768115578147"/>
          <c:h val="0.76732652559055115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2"/>
    </mc:Choice>
    <mc:Fallback>
      <c:style val="2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5804597701149427E-2"/>
          <c:y val="0"/>
          <c:w val="0.9683908045977011"/>
          <c:h val="0.8543145466399839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2020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10175445741696083"/>
                  <c:y val="-1.8174495837660017E-2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baseline="0" dirty="0" smtClean="0"/>
                      <a:t>850,5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875.8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2020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20034324373246448"/>
                  <c:y val="-0.1063157524036116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baseline="0" dirty="0" smtClean="0"/>
                      <a:t>983</a:t>
                    </a:r>
                    <a:r>
                      <a:rPr lang="en-US" sz="2400" b="1" dirty="0" smtClean="0"/>
                      <a:t>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850.5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2021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8058082179382748E-2"/>
                  <c:y val="-3.5535958005249342E-2"/>
                </c:manualLayout>
              </c:layout>
              <c:tx>
                <c:rich>
                  <a:bodyPr/>
                  <a:lstStyle/>
                  <a:p>
                    <a:r>
                      <a:rPr lang="en-US" sz="2400" b="1"/>
                      <a:t>1090,0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Лист1!$D$2</c:f>
              <c:numCache>
                <c:formatCode>0.0</c:formatCode>
                <c:ptCount val="1"/>
                <c:pt idx="0">
                  <c:v>1090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2021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26454362385736263"/>
                  <c:y val="-1.0005544186455256E-2"/>
                </c:manualLayout>
              </c:layout>
              <c:tx>
                <c:rich>
                  <a:bodyPr/>
                  <a:lstStyle/>
                  <a:p>
                    <a:pPr>
                      <a:defRPr sz="2400" b="1"/>
                    </a:pPr>
                    <a:r>
                      <a:rPr lang="ru-RU" sz="2400" b="1"/>
                      <a:t>875,8</a:t>
                    </a:r>
                    <a:endParaRPr lang="en-US" b="1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983.1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План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5873015873015872E-2"/>
                  <c:y val="-4.85436893203883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 baseline="0">
                    <a:solidFill>
                      <a:srgbClr val="00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1201.2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Факт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7378269526653996E-2"/>
                  <c:y val="-8.09939085028305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00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1010.6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План на 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8735632183908046E-2"/>
                  <c:y val="-5.129018646688640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1160</a:t>
                    </a:r>
                    <a:r>
                      <a:rPr lang="ru-RU" dirty="0" smtClean="0"/>
                      <a:t>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Лист1!$H$2</c:f>
              <c:numCache>
                <c:formatCode>General</c:formatCode>
                <c:ptCount val="1"/>
                <c:pt idx="0">
                  <c:v>1160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Факт за 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5919540229885055E-2"/>
                  <c:y val="-4.10321491735091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Лист1!$I$2</c:f>
              <c:numCache>
                <c:formatCode>General</c:formatCode>
                <c:ptCount val="1"/>
                <c:pt idx="0">
                  <c:v>1132.8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41352704"/>
        <c:axId val="241354240"/>
        <c:axId val="0"/>
      </c:bar3DChart>
      <c:catAx>
        <c:axId val="24135270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241354240"/>
        <c:crosses val="autoZero"/>
        <c:auto val="1"/>
        <c:lblAlgn val="ctr"/>
        <c:lblOffset val="100"/>
        <c:noMultiLvlLbl val="0"/>
      </c:catAx>
      <c:valAx>
        <c:axId val="2413542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4135270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-7.9164295639515644E-2"/>
                  <c:y val="-0.29693039912168967"/>
                </c:manualLayout>
              </c:layout>
              <c:spPr/>
              <c:txPr>
                <a:bodyPr/>
                <a:lstStyle/>
                <a:p>
                  <a:pPr>
                    <a:defRPr sz="2400" b="1"/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8.2751714859172015E-2"/>
                  <c:y val="4.7899861311283369E-2"/>
                </c:manualLayout>
              </c:layout>
              <c:spPr/>
              <c:txPr>
                <a:bodyPr/>
                <a:lstStyle/>
                <a:p>
                  <a:pPr>
                    <a:defRPr sz="2400" b="1"/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6.762935883014623E-2"/>
                  <c:y val="1.488095238095238E-2"/>
                </c:manualLayout>
              </c:layout>
              <c:spPr/>
              <c:txPr>
                <a:bodyPr/>
                <a:lstStyle/>
                <a:p>
                  <a:pPr>
                    <a:defRPr sz="2400" b="1"/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8.8752178036568957E-2"/>
                  <c:y val="4.4600674915635477E-4"/>
                </c:manualLayout>
              </c:layout>
              <c:spPr/>
              <c:txPr>
                <a:bodyPr/>
                <a:lstStyle/>
                <a:p>
                  <a:pPr>
                    <a:defRPr sz="2400" b="1"/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Образование - 650,9 млн.руб.</c:v>
                </c:pt>
                <c:pt idx="1">
                  <c:v>Культура - 118,2 млн.руб.</c:v>
                </c:pt>
                <c:pt idx="2">
                  <c:v>Социальная политика и здравоохранение - 10,5 млн.руб.</c:v>
                </c:pt>
                <c:pt idx="3">
                  <c:v>Физкультура и спорт - 10,8 млн.руб.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650.9</c:v>
                </c:pt>
                <c:pt idx="1">
                  <c:v>118.2</c:v>
                </c:pt>
                <c:pt idx="2">
                  <c:v>10.5</c:v>
                </c:pt>
                <c:pt idx="3">
                  <c:v>10.8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2020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5045045045045045E-3"/>
                  <c:y val="-4.7846889952153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0.0</c:formatCode>
                <c:ptCount val="1"/>
                <c:pt idx="0">
                  <c:v>60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2020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7564938003439227E-2"/>
                  <c:y val="-3.13000759773449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0.0</c:formatCode>
                <c:ptCount val="1"/>
                <c:pt idx="0">
                  <c:v>14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2021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1021021021021023E-2"/>
                  <c:y val="-5.7416267942583733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0.0</c:formatCode>
                <c:ptCount val="1"/>
                <c:pt idx="0">
                  <c:v>60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2021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2012012012012012E-2"/>
                  <c:y val="-4.784688995215311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0.0</c:formatCode>
                <c:ptCount val="1"/>
                <c:pt idx="0">
                  <c:v>18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План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5525525525525526E-2"/>
                  <c:y val="-3.1100478468899521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Лист1!$F$2</c:f>
              <c:numCache>
                <c:formatCode>0.0</c:formatCode>
                <c:ptCount val="1"/>
                <c:pt idx="0">
                  <c:v>150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Факт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6516516516516516E-2"/>
                  <c:y val="-5.2631578947368418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Лист1!$G$2</c:f>
              <c:numCache>
                <c:formatCode>0.0</c:formatCode>
                <c:ptCount val="1"/>
                <c:pt idx="0">
                  <c:v>27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План 2023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1551724137931036E-2"/>
                  <c:y val="-3.508771929824557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FF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Лист1!$H$2</c:f>
              <c:numCache>
                <c:formatCode>0.0</c:formatCode>
                <c:ptCount val="1"/>
                <c:pt idx="0">
                  <c:v>100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Факт 2023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1551724137931036E-2"/>
                  <c:y val="-4.6052631578947366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FF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Лист1!$I$2</c:f>
              <c:numCache>
                <c:formatCode>0.0</c:formatCode>
                <c:ptCount val="1"/>
                <c:pt idx="0">
                  <c:v>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42848128"/>
        <c:axId val="242849664"/>
        <c:axId val="0"/>
      </c:bar3DChart>
      <c:catAx>
        <c:axId val="242848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42849664"/>
        <c:crosses val="autoZero"/>
        <c:auto val="1"/>
        <c:lblAlgn val="ctr"/>
        <c:lblOffset val="100"/>
        <c:noMultiLvlLbl val="0"/>
      </c:catAx>
      <c:valAx>
        <c:axId val="242849664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24284812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2020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4492753623188406E-3"/>
                  <c:y val="-4.3062200956937802E-2"/>
                </c:manualLayout>
              </c:layout>
              <c:tx>
                <c:rich>
                  <a:bodyPr/>
                  <a:lstStyle/>
                  <a:p>
                    <a:pPr>
                      <a:defRPr sz="2400" b="1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en-US" sz="2400" b="1">
                        <a:latin typeface="Times New Roman" pitchFamily="18" charset="0"/>
                        <a:cs typeface="Times New Roman" pitchFamily="18" charset="0"/>
                      </a:rPr>
                      <a:t>22,1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22.1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за 2020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3478260869565218E-3"/>
                  <c:y val="-5.2631578947368418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на 2021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5.5023923444976079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63.9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за 2021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1594202898550779E-2"/>
                  <c:y val="-4.5454545454545456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60.4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План на 2022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3478260869565218E-3"/>
                  <c:y val="-4.5454545454545463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144.80000000000001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Факт за 2022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9038629786661283E-2"/>
                  <c:y val="-4.784688995215311E-2"/>
                </c:manualLayout>
              </c:layout>
              <c:tx>
                <c:rich>
                  <a:bodyPr/>
                  <a:lstStyle/>
                  <a:p>
                    <a:pPr>
                      <a:defRPr sz="2400" b="1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dirty="0" smtClean="0">
                        <a:solidFill>
                          <a:srgbClr val="000000"/>
                        </a:solidFill>
                      </a:rPr>
                      <a:t>110,6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110.6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План 2023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5470085470085479E-3"/>
                  <c:y val="-5.26315789473684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Лист1!$H$2</c:f>
              <c:numCache>
                <c:formatCode>0.0</c:formatCode>
                <c:ptCount val="1"/>
                <c:pt idx="0">
                  <c:v>141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Факт 2023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9914529914529916E-2"/>
                  <c:y val="-4.5454545454545456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FF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Лист1!$I$2</c:f>
              <c:numCache>
                <c:formatCode>General</c:formatCode>
                <c:ptCount val="1"/>
                <c:pt idx="0">
                  <c:v>140.1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42647424"/>
        <c:axId val="242648960"/>
        <c:axId val="0"/>
      </c:bar3DChart>
      <c:catAx>
        <c:axId val="242647424"/>
        <c:scaling>
          <c:orientation val="minMax"/>
        </c:scaling>
        <c:delete val="1"/>
        <c:axPos val="b"/>
        <c:majorTickMark val="out"/>
        <c:minorTickMark val="none"/>
        <c:tickLblPos val="nextTo"/>
        <c:crossAx val="242648960"/>
        <c:crosses val="autoZero"/>
        <c:auto val="1"/>
        <c:lblAlgn val="ctr"/>
        <c:lblOffset val="100"/>
        <c:noMultiLvlLbl val="0"/>
      </c:catAx>
      <c:valAx>
        <c:axId val="2426489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4264742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949152542372881E-2"/>
          <c:y val="9.433962264150943E-3"/>
          <c:w val="0.96633602473419633"/>
          <c:h val="0.8213198581318984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2020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6497175141242938E-3"/>
                  <c:y val="-3.77358490566037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0.9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2020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8248587570621469E-3"/>
                  <c:y val="-4.95283018867924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0.9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2021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4745762711864406E-3"/>
                  <c:y val="-3.5377544198484621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1.2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2021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6949041327461185E-2"/>
                  <c:y val="-4.4811320754716978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1.2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План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7.0621468926553672E-3"/>
                  <c:y val="-1.17924528301886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Лист1!$F$2</c:f>
              <c:numCache>
                <c:formatCode>General</c:formatCode>
                <c:ptCount val="1"/>
                <c:pt idx="0">
                  <c:v>1.6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Факт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8361581920903956E-2"/>
                  <c:y val="-2.5943396226415096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Лист1!$G$2</c:f>
              <c:numCache>
                <c:formatCode>General</c:formatCode>
                <c:ptCount val="1"/>
                <c:pt idx="0">
                  <c:v>1.5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План 2023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5536723163841809E-2"/>
                  <c:y val="-3.0096106108917099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FF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Лист1!$H$2</c:f>
              <c:numCache>
                <c:formatCode>General</c:formatCode>
                <c:ptCount val="1"/>
                <c:pt idx="0">
                  <c:v>1.4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Факт 2023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8361581920903956E-2"/>
                  <c:y val="-2.5796662379071796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FF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Лист1!$I$2</c:f>
              <c:numCache>
                <c:formatCode>General</c:formatCode>
                <c:ptCount val="1"/>
                <c:pt idx="0">
                  <c:v>1.4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44504448"/>
        <c:axId val="244505984"/>
        <c:axId val="0"/>
      </c:bar3DChart>
      <c:catAx>
        <c:axId val="244504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44505984"/>
        <c:crosses val="autoZero"/>
        <c:auto val="1"/>
        <c:lblAlgn val="ctr"/>
        <c:lblOffset val="100"/>
        <c:noMultiLvlLbl val="0"/>
      </c:catAx>
      <c:valAx>
        <c:axId val="24450598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4450444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17642359922401E-3"/>
          <c:y val="2.7788368559193258E-2"/>
          <c:w val="0.77624537317450715"/>
          <c:h val="0.8347760928032144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explosion val="34"/>
          </c:dPt>
          <c:dLbls>
            <c:dLbl>
              <c:idx val="1"/>
              <c:layout>
                <c:manualLayout>
                  <c:x val="1.7645646858245285E-2"/>
                  <c:y val="-3.760555393538770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Расходы на реализацию муниципальных программ        (1087,8 млн.руб)</c:v>
                </c:pt>
                <c:pt idx="1">
                  <c:v>Непрограммные направления деятельности (45,0 млн.руб.)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 formatCode="General">
                  <c:v>1087.8</c:v>
                </c:pt>
                <c:pt idx="1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1800" b="0" i="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800" b="0" i="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69960921551472732"/>
          <c:y val="1.3437672142833998E-2"/>
          <c:w val="0.29673766740695873"/>
          <c:h val="0.42017181240502832"/>
        </c:manualLayout>
      </c:layout>
      <c:overlay val="0"/>
      <c:txPr>
        <a:bodyPr/>
        <a:lstStyle/>
        <a:p>
          <a:pPr>
            <a:defRPr sz="1800" b="0" i="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2020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9.637428266381956E-2"/>
                  <c:y val="-5.4736577110809641E-2"/>
                </c:manualLayout>
              </c:layout>
              <c:tx>
                <c:rich>
                  <a:bodyPr/>
                  <a:lstStyle/>
                  <a:p>
                    <a:pPr>
                      <a:defRPr sz="2400" b="1" i="0" baseline="0">
                        <a:latin typeface="Times New Roman" pitchFamily="18" charset="0"/>
                      </a:defRPr>
                    </a:pPr>
                    <a:r>
                      <a:rPr lang="en-US" sz="2400" b="1" i="0" baseline="0" dirty="0" smtClean="0">
                        <a:latin typeface="Times New Roman" pitchFamily="18" charset="0"/>
                      </a:rPr>
                      <a:t>782,6</a:t>
                    </a:r>
                    <a:endParaRPr lang="en-US" sz="240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200"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802.9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2020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19252724765336537"/>
                  <c:y val="-0.17603129093765588"/>
                </c:manualLayout>
              </c:layout>
              <c:tx>
                <c:rich>
                  <a:bodyPr/>
                  <a:lstStyle/>
                  <a:p>
                    <a:pPr>
                      <a:defRPr sz="2400" b="1" i="0" baseline="0">
                        <a:latin typeface="Times New Roman" pitchFamily="18" charset="0"/>
                      </a:defRPr>
                    </a:pPr>
                    <a:r>
                      <a:rPr lang="en-US" sz="2400" b="1" i="0" baseline="0" dirty="0" smtClean="0">
                        <a:latin typeface="Times New Roman" pitchFamily="18" charset="0"/>
                      </a:rPr>
                      <a:t>946,0</a:t>
                    </a:r>
                    <a:endParaRPr lang="en-US" sz="240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200"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782.6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2021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4183015258685885E-2"/>
                  <c:y val="-6.8823093383309331E-2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i="0" baseline="0">
                        <a:latin typeface="Times New Roman" pitchFamily="18" charset="0"/>
                      </a:rPr>
                      <a:t>1050,0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Лист1!$D$2</c:f>
              <c:numCache>
                <c:formatCode>0.0</c:formatCode>
                <c:ptCount val="1"/>
                <c:pt idx="0">
                  <c:v>1050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2021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26751134392099291"/>
                  <c:y val="4.4997039668442866E-2"/>
                </c:manualLayout>
              </c:layout>
              <c:tx>
                <c:rich>
                  <a:bodyPr/>
                  <a:lstStyle/>
                  <a:p>
                    <a:pPr>
                      <a:defRPr sz="2400" b="1" i="0" baseline="0">
                        <a:latin typeface="Times New Roman" pitchFamily="18" charset="0"/>
                      </a:defRPr>
                    </a:pPr>
                    <a:r>
                      <a:rPr lang="ru-RU" sz="2400" b="1" i="0" baseline="0" dirty="0" smtClean="0">
                        <a:latin typeface="Times New Roman" pitchFamily="18" charset="0"/>
                      </a:rPr>
                      <a:t>802,9</a:t>
                    </a:r>
                    <a:endParaRPr lang="en-US" sz="2400" b="1" i="0" baseline="0" dirty="0">
                      <a:latin typeface="Times New Roman" pitchFamily="18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Лист1!$E$2</c:f>
              <c:numCache>
                <c:formatCode>0.0</c:formatCode>
                <c:ptCount val="1"/>
                <c:pt idx="0">
                  <c:v>946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План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5423728813559324E-2"/>
                  <c:y val="-4.7365304914150384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1146.5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Факт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8361579878822469E-2"/>
                  <c:y val="-4.858796059583461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Лист1!$G$2</c:f>
              <c:numCache>
                <c:formatCode>0.0</c:formatCode>
                <c:ptCount val="1"/>
                <c:pt idx="0">
                  <c:v>960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План 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2711862993030941E-2"/>
                  <c:y val="-5.1948051948051951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FF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Лист1!$H$2</c:f>
              <c:numCache>
                <c:formatCode>0.0</c:formatCode>
                <c:ptCount val="1"/>
                <c:pt idx="0">
                  <c:v>1115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Факт 2023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1073442871853513E-2"/>
                  <c:y val="-4.7619047619047616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FF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Лист1!$I$2</c:f>
              <c:numCache>
                <c:formatCode>0.0</c:formatCode>
                <c:ptCount val="1"/>
                <c:pt idx="0">
                  <c:v>1087.8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73851904"/>
        <c:axId val="273853440"/>
        <c:axId val="0"/>
      </c:bar3DChart>
      <c:catAx>
        <c:axId val="27385190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273853440"/>
        <c:crosses val="autoZero"/>
        <c:auto val="1"/>
        <c:lblAlgn val="ctr"/>
        <c:lblOffset val="100"/>
        <c:noMultiLvlLbl val="0"/>
      </c:catAx>
      <c:valAx>
        <c:axId val="2738534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7385190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2020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8011204481792717E-3"/>
                  <c:y val="-5.34883720930232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72.900000000000006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2020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2605042016806723E-2"/>
                  <c:y val="-6.27906976744186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68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2021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5406162464985995E-2"/>
                  <c:y val="-5.81395348837208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40.1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2021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5406162464985943E-2"/>
                  <c:y val="-4.65116279069767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37.1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План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2016806722689074E-3"/>
                  <c:y val="-4.65116279069767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Лист1!$F$2</c:f>
              <c:numCache>
                <c:formatCode>General</c:formatCode>
                <c:ptCount val="1"/>
                <c:pt idx="0">
                  <c:v>54.7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Факт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5406162464985995E-2"/>
                  <c:y val="-4.65116279069767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Лист1!$G$2</c:f>
              <c:numCache>
                <c:formatCode>General</c:formatCode>
                <c:ptCount val="1"/>
                <c:pt idx="0">
                  <c:v>50.7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План 2023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5406162464985995E-2"/>
                  <c:y val="-4.29184549356222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Лист1!$H$2</c:f>
              <c:numCache>
                <c:formatCode>General</c:formatCode>
                <c:ptCount val="1"/>
                <c:pt idx="0">
                  <c:v>45.3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Факт 2023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8207282913165267E-2"/>
                  <c:y val="-3.2188841201716778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FF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Лист1!$I$2</c:f>
              <c:numCache>
                <c:formatCode>0.0</c:formatCode>
                <c:ptCount val="1"/>
                <c:pt idx="0">
                  <c:v>45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86131328"/>
        <c:axId val="286132864"/>
        <c:axId val="0"/>
      </c:bar3DChart>
      <c:catAx>
        <c:axId val="2861313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86132864"/>
        <c:crosses val="autoZero"/>
        <c:auto val="1"/>
        <c:lblAlgn val="ctr"/>
        <c:lblOffset val="100"/>
        <c:noMultiLvlLbl val="0"/>
      </c:catAx>
      <c:valAx>
        <c:axId val="28613286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8613132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latin typeface="Times New Roman" pitchFamily="18" charset="0"/>
                <a:cs typeface="Times New Roman" pitchFamily="18" charset="0"/>
              </a:defRPr>
            </a:pPr>
            <a:r>
              <a:rPr lang="ru-RU" dirty="0"/>
              <a:t>Всего доходов </a:t>
            </a:r>
            <a:r>
              <a:rPr lang="ru-RU" dirty="0" smtClean="0"/>
              <a:t>1144,1 </a:t>
            </a:r>
            <a:r>
              <a:rPr lang="ru-RU" dirty="0"/>
              <a:t>млн</a:t>
            </a:r>
            <a:r>
              <a:rPr lang="ru-RU" dirty="0" smtClean="0"/>
              <a:t>. руб</a:t>
            </a:r>
            <a:r>
              <a:rPr lang="ru-RU" dirty="0"/>
              <a:t>.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2214594970500473E-3"/>
          <c:y val="0.14325288884344003"/>
          <c:w val="0.72291876976916347"/>
          <c:h val="0.8567471111565599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доходов 1144,1 млн.руб.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3817663817663817"/>
                  <c:y val="-0.1341991341991342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8.11965811965812E-2"/>
                  <c:y val="0.20346320346320346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4.2735042735042736E-2"/>
                  <c:y val="0.1623376623376623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377</c:v>
                </c:pt>
                <c:pt idx="1">
                  <c:v>767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5272921013078498"/>
          <c:y val="0.19387616320687182"/>
          <c:w val="0.23872378132220651"/>
          <c:h val="0.4944878481098953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2020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0.05"/>
                </c:manualLayout>
              </c:layout>
              <c:tx>
                <c:rich>
                  <a:bodyPr/>
                  <a:lstStyle/>
                  <a:p>
                    <a:pPr>
                      <a:defRPr sz="2400" b="1" i="0" baseline="0">
                        <a:latin typeface="+mn-lt"/>
                      </a:defRPr>
                    </a:pPr>
                    <a:r>
                      <a:rPr lang="en-US" sz="2400" baseline="0" dirty="0" smtClean="0">
                        <a:latin typeface="+mn-lt"/>
                      </a:rPr>
                      <a:t>212,7</a:t>
                    </a:r>
                    <a:endParaRPr lang="en-US" baseline="0" dirty="0">
                      <a:latin typeface="Times New Roman" pitchFamily="18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 baseline="0">
                    <a:latin typeface="+mn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212.7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2020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2357830271216098E-2"/>
                  <c:y val="-2.6342838901894022E-2"/>
                </c:manualLayout>
              </c:layout>
              <c:tx>
                <c:rich>
                  <a:bodyPr/>
                  <a:lstStyle/>
                  <a:p>
                    <a:r>
                      <a:rPr lang="en-US" sz="2400" baseline="0" dirty="0" smtClean="0">
                        <a:latin typeface="+mn-lt"/>
                      </a:rPr>
                      <a:t>205,6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 baseline="0">
                    <a:latin typeface="+mn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205.6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на 2021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4883961873186905E-3"/>
                  <c:y val="-5.04144498829538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 baseline="0">
                    <a:latin typeface="+mn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Лист1!$D$2</c:f>
              <c:numCache>
                <c:formatCode>0.0</c:formatCode>
                <c:ptCount val="1"/>
                <c:pt idx="0">
                  <c:v>223.3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2021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0626928212920758E-3"/>
                  <c:y val="-7.20184805666414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 baseline="0">
                    <a:latin typeface="+mn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236.9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План на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4.41176470588235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00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320.8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Факт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1929824561403508E-2"/>
                  <c:y val="-3.43137254901960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00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343.3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План на 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9005847953216373E-2"/>
                  <c:y val="-5.4054054054054057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FF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Лист1!$H$2</c:f>
              <c:numCache>
                <c:formatCode>0.0</c:formatCode>
                <c:ptCount val="1"/>
                <c:pt idx="0">
                  <c:v>353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Факт 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5321637426900582E-2"/>
                  <c:y val="-2.92792792792792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Лист1!$I$2</c:f>
              <c:numCache>
                <c:formatCode>0.0</c:formatCode>
                <c:ptCount val="1"/>
                <c:pt idx="0">
                  <c:v>377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07480704"/>
        <c:axId val="207482240"/>
        <c:axId val="0"/>
      </c:bar3DChart>
      <c:catAx>
        <c:axId val="20748070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207482240"/>
        <c:crosses val="autoZero"/>
        <c:auto val="1"/>
        <c:lblAlgn val="ctr"/>
        <c:lblOffset val="100"/>
        <c:noMultiLvlLbl val="0"/>
      </c:catAx>
      <c:valAx>
        <c:axId val="2074822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07480704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b="0" i="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2020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3.9316239316239315E-2"/>
                </c:manualLayout>
              </c:layout>
              <c:tx>
                <c:rich>
                  <a:bodyPr/>
                  <a:lstStyle/>
                  <a:p>
                    <a:pPr>
                      <a:defRPr sz="2400" b="1" i="0" baseline="0">
                        <a:latin typeface="+mn-lt"/>
                      </a:defRPr>
                    </a:pPr>
                    <a:r>
                      <a:rPr lang="en-US" sz="2400" baseline="0" dirty="0" smtClean="0">
                        <a:latin typeface="+mn-lt"/>
                      </a:rPr>
                      <a:t>2</a:t>
                    </a:r>
                    <a:r>
                      <a:rPr lang="ru-RU" sz="2400" baseline="0" dirty="0" smtClean="0">
                        <a:latin typeface="+mn-lt"/>
                      </a:rPr>
                      <a:t>34,8</a:t>
                    </a:r>
                    <a:endParaRPr lang="en-US" baseline="0" dirty="0">
                      <a:latin typeface="Times New Roman" pitchFamily="18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 baseline="0">
                    <a:latin typeface="+mn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234.8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2020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2357830271216098E-2"/>
                  <c:y val="-2.6342838901894022E-2"/>
                </c:manualLayout>
              </c:layout>
              <c:tx>
                <c:rich>
                  <a:bodyPr/>
                  <a:lstStyle/>
                  <a:p>
                    <a:r>
                      <a:rPr lang="en-US" sz="2400" baseline="0" dirty="0" smtClean="0">
                        <a:latin typeface="+mn-lt"/>
                      </a:rPr>
                      <a:t>2</a:t>
                    </a:r>
                    <a:r>
                      <a:rPr lang="ru-RU" sz="2400" baseline="0" dirty="0" smtClean="0">
                        <a:latin typeface="+mn-lt"/>
                      </a:rPr>
                      <a:t>28,2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 baseline="0">
                    <a:latin typeface="+mn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228.2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на 2021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1891748825514458E-2"/>
                  <c:y val="-5.25511474527222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 baseline="0">
                    <a:latin typeface="+mn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Лист1!$D$2</c:f>
              <c:numCache>
                <c:formatCode>0.0</c:formatCode>
                <c:ptCount val="1"/>
                <c:pt idx="0">
                  <c:v>243.8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2021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086382584529875E-2"/>
                  <c:y val="-4.637744801130625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262</a:t>
                    </a:r>
                    <a:r>
                      <a:rPr lang="ru-RU" dirty="0" smtClean="0"/>
                      <a:t>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 baseline="0">
                    <a:latin typeface="+mn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262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План на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9.8039215686274508E-3"/>
                  <c:y val="-4.41177064405410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00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274.39999999999998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Факт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3526434195725535E-2"/>
                  <c:y val="-3.00402113197388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00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300.3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План на 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9005847953216373E-2"/>
                  <c:y val="-5.4054054054054057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FF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Лист1!$H$2</c:f>
              <c:numCache>
                <c:formatCode>0.0</c:formatCode>
                <c:ptCount val="1"/>
                <c:pt idx="0">
                  <c:v>301.60000000000002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Факт 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711440481704493E-2"/>
                  <c:y val="-3.14159768490477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Лист1!$I$2</c:f>
              <c:numCache>
                <c:formatCode>0.0</c:formatCode>
                <c:ptCount val="1"/>
                <c:pt idx="0">
                  <c:v>324.10000000000002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31641728"/>
        <c:axId val="131643264"/>
        <c:axId val="0"/>
      </c:bar3DChart>
      <c:catAx>
        <c:axId val="13164172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31643264"/>
        <c:crosses val="autoZero"/>
        <c:auto val="1"/>
        <c:lblAlgn val="ctr"/>
        <c:lblOffset val="100"/>
        <c:noMultiLvlLbl val="0"/>
      </c:catAx>
      <c:valAx>
        <c:axId val="13164326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31641728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b="0" i="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8169459586782425E-2"/>
          <c:y val="0.11951754385964912"/>
          <c:w val="0.87072660789196221"/>
          <c:h val="0.8552631578947368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7"/>
          <c:dPt>
            <c:idx val="0"/>
            <c:bubble3D val="0"/>
            <c:spPr>
              <a:solidFill>
                <a:schemeClr val="bg2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-0.22308039484194911"/>
                  <c:y val="-0.28999131020784563"/>
                </c:manualLayout>
              </c:layout>
              <c:spPr/>
              <c:txPr>
                <a:bodyPr/>
                <a:lstStyle/>
                <a:p>
                  <a:pPr>
                    <a:defRPr b="1" i="0" baseline="0">
                      <a:latin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6.3490257573735484E-2"/>
                  <c:y val="8.9020795477488424E-2"/>
                </c:manualLayout>
              </c:layout>
              <c:spPr/>
              <c:txPr>
                <a:bodyPr/>
                <a:lstStyle/>
                <a:p>
                  <a:pPr>
                    <a:defRPr b="1" i="0" baseline="0">
                      <a:latin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0.12754323978733428"/>
                  <c:y val="1.5842657825666528E-2"/>
                </c:manualLayout>
              </c:layout>
              <c:spPr/>
              <c:txPr>
                <a:bodyPr/>
                <a:lstStyle/>
                <a:p>
                  <a:pPr>
                    <a:defRPr b="1" i="0" baseline="0">
                      <a:latin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1.8045516746304148E-2"/>
                  <c:y val="-4.44351775107059E-2"/>
                </c:manualLayout>
              </c:layout>
              <c:spPr/>
              <c:txPr>
                <a:bodyPr/>
                <a:lstStyle/>
                <a:p>
                  <a:pPr>
                    <a:defRPr b="1" i="0" baseline="0">
                      <a:latin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4.9730354218543195E-2"/>
                  <c:y val="-3.0346214946815862E-2"/>
                </c:manualLayout>
              </c:layout>
              <c:spPr/>
              <c:txPr>
                <a:bodyPr/>
                <a:lstStyle/>
                <a:p>
                  <a:pPr>
                    <a:defRPr b="1" i="0" baseline="0">
                      <a:latin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16964122069487078"/>
                  <c:y val="-6.351386365165892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b="1" baseline="0">
                      <a:latin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0.37997027615137852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b="1" baseline="0">
                      <a:latin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Налог на доходы физических лиц</c:v>
                </c:pt>
                <c:pt idx="1">
                  <c:v>Акцизы</c:v>
                </c:pt>
                <c:pt idx="2">
                  <c:v>Налог на совокупный доход</c:v>
                </c:pt>
                <c:pt idx="3">
                  <c:v>Налог на имущество физлиц</c:v>
                </c:pt>
                <c:pt idx="4">
                  <c:v>Земельный налог</c:v>
                </c:pt>
                <c:pt idx="5">
                  <c:v>Госпошлина</c:v>
                </c:pt>
                <c:pt idx="6">
                  <c:v>Налоги, сборы и регулярные платежи за пользование природными ресурсами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250.2</c:v>
                </c:pt>
                <c:pt idx="1">
                  <c:v>38</c:v>
                </c:pt>
                <c:pt idx="2">
                  <c:v>2.7</c:v>
                </c:pt>
                <c:pt idx="3">
                  <c:v>6.3</c:v>
                </c:pt>
                <c:pt idx="4">
                  <c:v>17.7</c:v>
                </c:pt>
                <c:pt idx="5">
                  <c:v>2.7</c:v>
                </c:pt>
                <c:pt idx="6">
                  <c:v>6.5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spPr>
    <a:effectLst>
      <a:outerShdw blurRad="50800" dist="38100" dir="5400000" algn="t" rotWithShape="0">
        <a:prstClr val="black">
          <a:alpha val="40000"/>
        </a:prstClr>
      </a:outerShdw>
    </a:effectLst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2020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1836661688840619"/>
                  <c:y val="-0.32499780338616469"/>
                </c:manualLayout>
              </c:layout>
              <c:tx>
                <c:rich>
                  <a:bodyPr/>
                  <a:lstStyle/>
                  <a:p>
                    <a:pPr>
                      <a:defRPr sz="2400" b="1" i="0" baseline="0">
                        <a:latin typeface="+mn-lt"/>
                      </a:defRPr>
                    </a:pPr>
                    <a:r>
                      <a:rPr lang="en-US" sz="2400" dirty="0" smtClean="0">
                        <a:latin typeface="+mn-lt"/>
                      </a:rPr>
                      <a:t>43,6</a:t>
                    </a:r>
                    <a:endParaRPr lang="en-US" sz="2400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 baseline="0">
                    <a:latin typeface="+mn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23.6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2020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19077201556701964"/>
                  <c:y val="-0.25833783920786729"/>
                </c:manualLayout>
              </c:layout>
              <c:tx>
                <c:rich>
                  <a:bodyPr/>
                  <a:lstStyle/>
                  <a:p>
                    <a:pPr>
                      <a:defRPr sz="2400" b="1" i="0" baseline="0">
                        <a:latin typeface="+mn-lt"/>
                      </a:defRPr>
                    </a:pPr>
                    <a:r>
                      <a:rPr lang="en-US" sz="2400" dirty="0" smtClean="0">
                        <a:latin typeface="+mn-lt"/>
                      </a:rPr>
                      <a:t>50,0</a:t>
                    </a:r>
                    <a:endParaRPr lang="en-US" sz="2400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 baseline="0">
                    <a:latin typeface="+mn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34.200000000000003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2021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7.6227826047606112E-2"/>
                  <c:y val="0.1225904835929844"/>
                </c:manualLayout>
              </c:layout>
              <c:tx>
                <c:rich>
                  <a:bodyPr/>
                  <a:lstStyle/>
                  <a:p>
                    <a:pPr>
                      <a:defRPr sz="2200" b="1" i="0" baseline="0">
                        <a:latin typeface="+mn-lt"/>
                      </a:defRPr>
                    </a:pPr>
                    <a:r>
                      <a:rPr lang="en-US" sz="2200" b="1" i="0" baseline="0" dirty="0" smtClean="0">
                        <a:latin typeface="+mn-lt"/>
                      </a:rPr>
                      <a:t>32,1</a:t>
                    </a:r>
                    <a:endParaRPr lang="en-US" sz="2200" b="1" i="0" baseline="0" dirty="0">
                      <a:latin typeface="Times New Roman" pitchFamily="18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aseline="0">
                    <a:latin typeface="+mn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Лист1!$D$2</c:f>
              <c:numCache>
                <c:formatCode>0.0</c:formatCode>
                <c:ptCount val="1"/>
                <c:pt idx="0">
                  <c:v>47.1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2021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25621662593899902"/>
                  <c:y val="0.32491973910986449"/>
                </c:manualLayout>
              </c:layout>
              <c:tx>
                <c:rich>
                  <a:bodyPr/>
                  <a:lstStyle/>
                  <a:p>
                    <a:r>
                      <a:rPr lang="ru-RU" sz="2400" b="1" i="0" baseline="0" dirty="0" smtClean="0">
                        <a:latin typeface="+mn-lt"/>
                      </a:rPr>
                      <a:t>22,1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 i="0" baseline="0">
                    <a:latin typeface="+mn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52.3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План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2931034482758621E-2"/>
                  <c:y val="-5.50458715596330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000000"/>
                    </a:solidFill>
                    <a:latin typeface="+mn-lt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46.4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Факт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7241379310344827E-2"/>
                  <c:y val="-5.7339449541284428E-2"/>
                </c:manualLayout>
              </c:layout>
              <c:tx>
                <c:rich>
                  <a:bodyPr/>
                  <a:lstStyle/>
                  <a:p>
                    <a:pPr>
                      <a:defRPr sz="2400" b="1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defRPr>
                    </a:pPr>
                    <a:r>
                      <a:rPr lang="en-US" sz="2400" b="1" dirty="0" smtClean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rPr>
                      <a:t>43</a:t>
                    </a:r>
                    <a:r>
                      <a:rPr lang="ru-RU" sz="2400" b="1" dirty="0" smtClean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rPr>
                      <a:t>,0</a:t>
                    </a:r>
                    <a:endParaRPr lang="en-US" sz="24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rgbClr val="000000"/>
                    </a:solidFill>
                    <a:latin typeface="+mn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43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План 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442528735632184E-2"/>
                  <c:y val="-4.5064377682403435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FF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Лист1!$H$2</c:f>
              <c:numCache>
                <c:formatCode>General</c:formatCode>
                <c:ptCount val="1"/>
                <c:pt idx="0">
                  <c:v>51.4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Факт 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155172413793114E-2"/>
                  <c:y val="-3.8626609442060089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FF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Лист1!$I$2</c:f>
              <c:numCache>
                <c:formatCode>General</c:formatCode>
                <c:ptCount val="1"/>
                <c:pt idx="0">
                  <c:v>52.9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41508992"/>
        <c:axId val="141510528"/>
        <c:axId val="0"/>
      </c:bar3DChart>
      <c:catAx>
        <c:axId val="14150899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41510528"/>
        <c:crosses val="autoZero"/>
        <c:auto val="1"/>
        <c:lblAlgn val="ctr"/>
        <c:lblOffset val="100"/>
        <c:noMultiLvlLbl val="0"/>
      </c:catAx>
      <c:valAx>
        <c:axId val="14151052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41508992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b="1" i="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655791395640763"/>
          <c:y val="0.14258649486995945"/>
          <c:w val="0.84311605614515572"/>
          <c:h val="0.8273811228141936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7"/>
          <c:dPt>
            <c:idx val="0"/>
            <c:bubble3D val="0"/>
          </c:dPt>
          <c:dPt>
            <c:idx val="3"/>
            <c:bubble3D val="0"/>
            <c:explosion val="48"/>
          </c:dPt>
          <c:dPt>
            <c:idx val="4"/>
            <c:bubble3D val="0"/>
            <c:explosion val="16"/>
          </c:dPt>
          <c:dLbls>
            <c:dLbl>
              <c:idx val="0"/>
              <c:layout>
                <c:manualLayout>
                  <c:x val="-3.3225265320095856E-2"/>
                  <c:y val="0.2912546268254929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5.4613374415154625E-2"/>
                  <c:y val="0.1667329564573659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Платежи </a:t>
                    </a:r>
                    <a:r>
                      <a:rPr lang="ru-RU" dirty="0"/>
                      <a:t>при пользовании природными ресурсами
</a:t>
                    </a:r>
                    <a:r>
                      <a:rPr lang="ru-RU" dirty="0" smtClean="0"/>
                      <a:t>18,2%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7.5497888850850167E-2"/>
                  <c:y val="4.643128743522444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"/>
                  <c:y val="-0.1886205890930300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1700" b="1" i="0" baseline="0">
                      <a:latin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7.9595306996881804E-2"/>
                  <c:y val="-0.19178121253361849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21770229041882586"/>
                  <c:y val="-6.158257995528336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Прочие </a:t>
                    </a:r>
                    <a:r>
                      <a:rPr lang="ru-RU" dirty="0"/>
                      <a:t>неналоговые доходы
</a:t>
                    </a:r>
                    <a:r>
                      <a:rPr lang="ru-RU" dirty="0" smtClean="0"/>
                      <a:t>15,8%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Лист1!$A$2:$A$7</c:f>
              <c:strCache>
                <c:ptCount val="6"/>
                <c:pt idx="0">
                  <c:v>Доходы от использования имущества</c:v>
                </c:pt>
                <c:pt idx="1">
                  <c:v>Платежи при пользовании природными ресурсами</c:v>
                </c:pt>
                <c:pt idx="2">
                  <c:v>Доходы от оказания платных услуг</c:v>
                </c:pt>
                <c:pt idx="3">
                  <c:v>Доходы от продажи материальныи нематериальных активов</c:v>
                </c:pt>
                <c:pt idx="4">
                  <c:v>Штрафы, санкции, возмещение ущерба</c:v>
                </c:pt>
                <c:pt idx="5">
                  <c:v>Прочие неналоговые доходы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26.5</c:v>
                </c:pt>
                <c:pt idx="1">
                  <c:v>9.6</c:v>
                </c:pt>
                <c:pt idx="2">
                  <c:v>0.9</c:v>
                </c:pt>
                <c:pt idx="3">
                  <c:v>5.9</c:v>
                </c:pt>
                <c:pt idx="4">
                  <c:v>1.7</c:v>
                </c:pt>
                <c:pt idx="5">
                  <c:v>8.3000000000000007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2711864406779662E-2"/>
          <c:y val="2.6785714285714284E-2"/>
          <c:w val="0.94936574135860141"/>
          <c:h val="0.8004691044975310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2020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18846879309577827"/>
                  <c:y val="-0.18856215801414652"/>
                </c:manualLayout>
              </c:layout>
              <c:tx>
                <c:rich>
                  <a:bodyPr/>
                  <a:lstStyle/>
                  <a:p>
                    <a:pPr>
                      <a:defRPr sz="2400" b="1" i="0" baseline="0">
                        <a:latin typeface="+mn-lt"/>
                      </a:defRPr>
                    </a:pPr>
                    <a:r>
                      <a:rPr lang="en-US" sz="2400" baseline="0" dirty="0" smtClean="0">
                        <a:latin typeface="+mn-lt"/>
                      </a:rPr>
                      <a:t>807,1</a:t>
                    </a:r>
                    <a:endParaRPr lang="en-US" sz="2400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 baseline="0">
                    <a:latin typeface="+mn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617.79999999999995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2020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19215823657636016"/>
                  <c:y val="-0.12621897103963697"/>
                </c:manualLayout>
              </c:layout>
              <c:tx>
                <c:rich>
                  <a:bodyPr/>
                  <a:lstStyle/>
                  <a:p>
                    <a:pPr>
                      <a:defRPr sz="2400" b="1" i="0" baseline="0">
                        <a:latin typeface="+mn-lt"/>
                      </a:defRPr>
                    </a:pPr>
                    <a:r>
                      <a:rPr lang="en-US" sz="2400" baseline="0" dirty="0" smtClean="0">
                        <a:latin typeface="+mn-lt"/>
                      </a:rPr>
                      <a:t>698,5</a:t>
                    </a:r>
                    <a:endParaRPr lang="en-US" sz="2400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 baseline="0">
                    <a:latin typeface="+mn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606.70000000000005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2021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7.2894701721606836E-2"/>
                  <c:y val="8.7788102228746834E-2"/>
                </c:manualLayout>
              </c:layout>
              <c:tx>
                <c:rich>
                  <a:bodyPr/>
                  <a:lstStyle/>
                  <a:p>
                    <a:pPr>
                      <a:defRPr sz="2400" b="1" i="0" baseline="0">
                        <a:latin typeface="+mn-lt"/>
                      </a:defRPr>
                    </a:pPr>
                    <a:r>
                      <a:rPr lang="en-US" sz="2400" b="1" i="0" baseline="0" dirty="0" smtClean="0">
                        <a:latin typeface="+mn-lt"/>
                      </a:rPr>
                      <a:t>606,7</a:t>
                    </a:r>
                    <a:endParaRPr lang="en-US" sz="2200" b="1" i="0" baseline="0" dirty="0">
                      <a:latin typeface="Times New Roman" pitchFamily="18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 baseline="0">
                    <a:latin typeface="+mn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Лист1!$D$2</c:f>
              <c:numCache>
                <c:formatCode>0.0</c:formatCode>
                <c:ptCount val="1"/>
                <c:pt idx="0">
                  <c:v>807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2021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25444703945905067"/>
                  <c:y val="2.8180802081943148E-2"/>
                </c:manualLayout>
              </c:layout>
              <c:tx>
                <c:rich>
                  <a:bodyPr/>
                  <a:lstStyle/>
                  <a:p>
                    <a:r>
                      <a:rPr lang="ru-RU" sz="2400" b="1" i="0" baseline="0" dirty="0" smtClean="0">
                        <a:latin typeface="+mn-lt"/>
                      </a:rPr>
                      <a:t>617,8</a:t>
                    </a:r>
                    <a:endParaRPr lang="en-US" sz="2000" baseline="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 i="0" baseline="0">
                    <a:latin typeface="+mn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698.5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План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2598870056497175E-2"/>
                  <c:y val="-3.69628319765114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00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844.3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Факт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1186440677966101E-2"/>
                  <c:y val="-4.1654043774189242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00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708.2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План 2023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8248587570621469E-2"/>
                  <c:y val="-3.38983050847457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Лист1!$H$2</c:f>
              <c:numCache>
                <c:formatCode>General</c:formatCode>
                <c:ptCount val="1"/>
                <c:pt idx="0">
                  <c:v>782.5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Факт 2023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6836158192090499E-2"/>
                  <c:y val="-3.3898305084745763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767</a:t>
                    </a:r>
                    <a:r>
                      <a:rPr lang="ru-RU" dirty="0" smtClean="0"/>
                      <a:t>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Лист1!$I$2</c:f>
              <c:numCache>
                <c:formatCode>General</c:formatCode>
                <c:ptCount val="1"/>
                <c:pt idx="0">
                  <c:v>767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39916160"/>
        <c:axId val="239917696"/>
        <c:axId val="0"/>
      </c:bar3DChart>
      <c:catAx>
        <c:axId val="23991616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239917696"/>
        <c:crosses val="autoZero"/>
        <c:auto val="1"/>
        <c:lblAlgn val="ctr"/>
        <c:lblOffset val="100"/>
        <c:noMultiLvlLbl val="0"/>
      </c:catAx>
      <c:valAx>
        <c:axId val="23991769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39916160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b="1" i="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9683908045977017E-2"/>
          <c:y val="0.17361099599392182"/>
          <c:w val="0.8433908045977011"/>
          <c:h val="0.8106727448542616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>
                <c:manualLayout>
                  <c:x val="-7.6927298812224737E-2"/>
                  <c:y val="-1.746778744982873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2.9719627207615996E-2"/>
                  <c:y val="-8.797170500418220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5923628720138797"/>
                  <c:y val="-0.3119329296756356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8.7570621468926557E-4"/>
                  <c:y val="-8.56463472058674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3.2524300458205438E-2"/>
                  <c:y val="-0.10779287889113949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3.751773877841541E-2"/>
                  <c:y val="-4.936981427714310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дотации</c:v>
                </c:pt>
                <c:pt idx="1">
                  <c:v>субсидии</c:v>
                </c:pt>
                <c:pt idx="2">
                  <c:v>субвенции </c:v>
                </c:pt>
                <c:pt idx="3">
                  <c:v>иные МБТ</c:v>
                </c:pt>
                <c:pt idx="4">
                  <c:v>прочие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0" formatCode="General">
                  <c:v>74.2</c:v>
                </c:pt>
                <c:pt idx="1">
                  <c:v>131.69999999999999</c:v>
                </c:pt>
                <c:pt idx="2" formatCode="General">
                  <c:v>459.4</c:v>
                </c:pt>
                <c:pt idx="3" formatCode="General">
                  <c:v>109.2</c:v>
                </c:pt>
                <c:pt idx="4" formatCode="General">
                  <c:v>8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0.74107</cdr:x>
      <cdr:y>0.39742</cdr:y>
    </cdr:from>
    <cdr:to>
      <cdr:x>0.79464</cdr:x>
      <cdr:y>0.46366</cdr:y>
    </cdr:to>
    <cdr:sp macro="" textlink="">
      <cdr:nvSpPr>
        <cdr:cNvPr id="2" name="TextBox 1"/>
        <cdr:cNvSpPr txBox="1"/>
      </cdr:nvSpPr>
      <cdr:spPr>
        <a:xfrm xmlns:a="http://schemas.openxmlformats.org/drawingml/2006/main" rot="13097177" flipV="1">
          <a:off x="6324600" y="1371600"/>
          <a:ext cx="4572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0.6875</cdr:x>
      <cdr:y>0.35327</cdr:y>
    </cdr:from>
    <cdr:to>
      <cdr:x>0.79464</cdr:x>
      <cdr:y>0.61822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867400" y="12192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0.07692</cdr:x>
      <cdr:y>0.83951</cdr:y>
    </cdr:from>
    <cdr:to>
      <cdr:x>0.9183</cdr:x>
      <cdr:y>0.97414</cdr:y>
    </cdr:to>
    <cdr:sp macro="" textlink="">
      <cdr:nvSpPr>
        <cdr:cNvPr id="4" name="TextBox 10"/>
        <cdr:cNvSpPr txBox="1"/>
      </cdr:nvSpPr>
      <cdr:spPr>
        <a:xfrm xmlns:a="http://schemas.openxmlformats.org/drawingml/2006/main">
          <a:off x="685800" y="5181600"/>
          <a:ext cx="7501239" cy="83099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400" b="1" u="none" dirty="0" smtClean="0"/>
            <a:t>Бюджет исполнялся в рамках </a:t>
          </a:r>
        </a:p>
        <a:p xmlns:a="http://schemas.openxmlformats.org/drawingml/2006/main">
          <a:pPr algn="ctr"/>
          <a:r>
            <a:rPr lang="ru-RU" sz="2400" b="1" u="none" dirty="0" smtClean="0"/>
            <a:t>14 муниципальных программ</a:t>
          </a:r>
          <a:endParaRPr lang="ru-RU" sz="2400" u="none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5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378AE-47F6-4CF3-99F7-41DE5E005EA0}" type="datetimeFigureOut">
              <a:rPr lang="ru-RU" smtClean="0"/>
              <a:pPr/>
              <a:t>14.02.2024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5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B52F5E-54B1-493C-A8EC-56FCA59DDC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8686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BFE69-1005-4923-805C-B57929B32BD0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4434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BFE69-1005-4923-805C-B57929B32BD0}" type="slidenum">
              <a:rPr lang="ru-RU" smtClean="0"/>
              <a:t>25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8479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8B44B4-8A59-4247-A73F-0EA3BD31722C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00815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8C3DF0-3E39-41C6-AF0A-F4DE5BCA67E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698514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740945-AE74-4E97-BC73-8B93EA020ED2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340123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02ED3D-AE6F-4B50-891F-AF21B83345F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3119539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8C0DED-1D59-4565-971A-72EFE641D4CE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5521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440551-6719-423A-A66C-EADCFD3CF8BE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719959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23E2B-451B-462D-9AA6-D649AC1A16B2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11349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3286FB-90DD-4C52-BDAA-6C75EDF76CF8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619403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CA5CD5-649D-499F-9CFC-13BE9103EA3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869695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08EA64-D86A-4AB4-8F7C-B33916CCFDE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343661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713FA5-84CB-4ECE-A5D5-BD24261976F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872044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57C1408-2C2B-4E95-8ED4-2A456171D074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528409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15" r:id="rId2"/>
    <p:sldLayoutId id="2147483916" r:id="rId3"/>
    <p:sldLayoutId id="2147483917" r:id="rId4"/>
    <p:sldLayoutId id="2147483918" r:id="rId5"/>
    <p:sldLayoutId id="2147483919" r:id="rId6"/>
    <p:sldLayoutId id="2147483920" r:id="rId7"/>
    <p:sldLayoutId id="2147483921" r:id="rId8"/>
    <p:sldLayoutId id="2147483922" r:id="rId9"/>
    <p:sldLayoutId id="2147483923" r:id="rId10"/>
    <p:sldLayoutId id="214748392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Grp="1" noChangeArrowheads="1"/>
          </p:cNvSpPr>
          <p:nvPr>
            <p:ph idx="1"/>
          </p:nvPr>
        </p:nvSpPr>
        <p:spPr>
          <a:xfrm>
            <a:off x="3352800" y="685800"/>
            <a:ext cx="5715000" cy="3962400"/>
          </a:xfrm>
          <a:solidFill>
            <a:srgbClr val="CCFFCC">
              <a:alpha val="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55000" lnSpcReduction="20000"/>
          </a:bodyPr>
          <a:lstStyle/>
          <a:p>
            <a:pPr eaLnBrk="1" hangingPunct="1">
              <a:buFont typeface="Wingdings" pitchFamily="2" charset="2"/>
              <a:buNone/>
            </a:pPr>
            <a:endParaRPr lang="ru-RU" dirty="0" smtClean="0">
              <a:solidFill>
                <a:srgbClr val="FF3300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b="1" u="sng" dirty="0" smtClean="0">
                <a:solidFill>
                  <a:srgbClr val="000000"/>
                </a:solidFill>
                <a:latin typeface="Times New Roman" pitchFamily="18" charset="0"/>
              </a:rPr>
              <a:t>МАТЕРИАЛЫ</a:t>
            </a:r>
          </a:p>
          <a:p>
            <a:pPr algn="ctr">
              <a:lnSpc>
                <a:spcPct val="150000"/>
              </a:lnSpc>
              <a:buNone/>
            </a:pP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</a:rPr>
              <a:t>к </a:t>
            </a:r>
            <a:r>
              <a:rPr lang="ru-RU" b="1" i="1" dirty="0">
                <a:solidFill>
                  <a:srgbClr val="000000"/>
                </a:solidFill>
                <a:latin typeface="Times New Roman" pitchFamily="18" charset="0"/>
              </a:rPr>
              <a:t>проекту </a:t>
            </a: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</a:rPr>
              <a:t>решения </a:t>
            </a:r>
            <a:r>
              <a:rPr lang="ru-RU" b="1" i="1" dirty="0">
                <a:solidFill>
                  <a:srgbClr val="000000"/>
                </a:solidFill>
                <a:latin typeface="Times New Roman" pitchFamily="18" charset="0"/>
              </a:rPr>
              <a:t>Совета депутатов муниципального образования </a:t>
            </a: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</a:rPr>
              <a:t>«Муниципальный округ </a:t>
            </a:r>
            <a:r>
              <a:rPr lang="ru-RU" b="1" i="1" dirty="0" err="1" smtClean="0">
                <a:solidFill>
                  <a:srgbClr val="000000"/>
                </a:solidFill>
                <a:latin typeface="Times New Roman" pitchFamily="18" charset="0"/>
              </a:rPr>
              <a:t>Якшур-Бодьинский</a:t>
            </a: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</a:rPr>
              <a:t> район Удмуртской Республики» </a:t>
            </a:r>
            <a:r>
              <a:rPr lang="ru-RU" b="1" i="1" dirty="0">
                <a:solidFill>
                  <a:srgbClr val="000000"/>
                </a:solidFill>
                <a:latin typeface="Times New Roman" pitchFamily="18" charset="0"/>
              </a:rPr>
              <a:t>«Об </a:t>
            </a: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</a:rPr>
              <a:t>утверждении годового отчета об исполнении </a:t>
            </a:r>
            <a:r>
              <a:rPr lang="ru-RU" b="1" i="1" dirty="0">
                <a:solidFill>
                  <a:srgbClr val="000000"/>
                </a:solidFill>
                <a:latin typeface="Times New Roman" pitchFamily="18" charset="0"/>
              </a:rPr>
              <a:t>бюджета муниципального образования «Муниципальный округ </a:t>
            </a:r>
            <a:r>
              <a:rPr lang="ru-RU" b="1" i="1" dirty="0" err="1">
                <a:solidFill>
                  <a:srgbClr val="000000"/>
                </a:solidFill>
                <a:latin typeface="Times New Roman" pitchFamily="18" charset="0"/>
              </a:rPr>
              <a:t>Якшур-Бодьинский</a:t>
            </a:r>
            <a:r>
              <a:rPr lang="ru-RU" b="1" i="1" dirty="0">
                <a:solidFill>
                  <a:srgbClr val="000000"/>
                </a:solidFill>
                <a:latin typeface="Times New Roman" pitchFamily="18" charset="0"/>
              </a:rPr>
              <a:t> район Удмуртской Республики</a:t>
            </a: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</a:rPr>
              <a:t>»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3400" b="1" i="1" dirty="0" smtClean="0">
                <a:solidFill>
                  <a:srgbClr val="000000"/>
                </a:solidFill>
                <a:latin typeface="Times New Roman" pitchFamily="18" charset="0"/>
              </a:rPr>
              <a:t>за </a:t>
            </a:r>
            <a:r>
              <a:rPr lang="ru-RU" sz="3400" b="1" i="1" dirty="0" smtClean="0">
                <a:latin typeface="Times New Roman" pitchFamily="18" charset="0"/>
              </a:rPr>
              <a:t>20</a:t>
            </a:r>
            <a:r>
              <a:rPr lang="en-US" sz="3400" b="1" i="1" dirty="0" smtClean="0">
                <a:latin typeface="Times New Roman" pitchFamily="18" charset="0"/>
              </a:rPr>
              <a:t>2</a:t>
            </a:r>
            <a:r>
              <a:rPr lang="ru-RU" sz="3400" b="1" i="1" dirty="0" smtClean="0">
                <a:latin typeface="Times New Roman" pitchFamily="18" charset="0"/>
              </a:rPr>
              <a:t>3 </a:t>
            </a:r>
            <a:r>
              <a:rPr lang="ru-RU" sz="3400" b="1" i="1" dirty="0" smtClean="0">
                <a:solidFill>
                  <a:srgbClr val="000000"/>
                </a:solidFill>
                <a:latin typeface="Times New Roman" pitchFamily="18" charset="0"/>
              </a:rPr>
              <a:t>год</a:t>
            </a:r>
            <a:endParaRPr lang="ru-RU" sz="34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2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2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2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2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2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2400" b="1" dirty="0" smtClean="0">
              <a:latin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24400" y="5410200"/>
            <a:ext cx="4049588" cy="1331170"/>
          </a:xfrm>
          <a:prstGeom prst="rect">
            <a:avLst/>
          </a:prstGeom>
          <a:solidFill>
            <a:srgbClr val="98A32D">
              <a:alpha val="0"/>
            </a:srgbClr>
          </a:solidFill>
          <a:ln>
            <a:solidFill>
              <a:srgbClr val="DCEEA7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финансов Администрации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униципального образования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«Муниципальный округ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Якшур-Бодьинский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 Удмуртской Республики»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90600"/>
            <a:ext cx="2561148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1143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" y="0"/>
            <a:ext cx="8763000" cy="762000"/>
          </a:xfrm>
        </p:spPr>
        <p:txBody>
          <a:bodyPr>
            <a:normAutofit lnSpcReduction="10000"/>
          </a:bodyPr>
          <a:lstStyle/>
          <a:p>
            <a:pPr marL="82296" indent="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Исполнение по безвозмездным поступлениям за 2023 год составило 98%, млн. руб.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758678098"/>
              </p:ext>
            </p:extLst>
          </p:nvPr>
        </p:nvGraphicFramePr>
        <p:xfrm>
          <a:off x="116541" y="762000"/>
          <a:ext cx="8991600" cy="599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Стрелка вправо 4"/>
          <p:cNvSpPr/>
          <p:nvPr/>
        </p:nvSpPr>
        <p:spPr>
          <a:xfrm rot="19616431">
            <a:off x="4489389" y="3165215"/>
            <a:ext cx="3160295" cy="914400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Темп роста 108,3%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44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15400" cy="4572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безвозмездных поступлений  бюджета за  2023 год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9100238"/>
              </p:ext>
            </p:extLst>
          </p:nvPr>
        </p:nvGraphicFramePr>
        <p:xfrm>
          <a:off x="76200" y="953235"/>
          <a:ext cx="8991600" cy="5886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28859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-152400" y="5744"/>
            <a:ext cx="9448800" cy="585788"/>
          </a:xfrm>
          <a:prstGeom prst="rect">
            <a:avLst/>
          </a:prstGeom>
        </p:spPr>
        <p:txBody>
          <a:bodyPr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Font typeface="Wingdings 2"/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Исполнение бюджета по расходам за 2023 год составило 97,7%,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млн. руб.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179699942"/>
              </p:ext>
            </p:extLst>
          </p:nvPr>
        </p:nvGraphicFramePr>
        <p:xfrm>
          <a:off x="152400" y="591532"/>
          <a:ext cx="8839200" cy="61902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Стрелка вправо 3"/>
          <p:cNvSpPr/>
          <p:nvPr/>
        </p:nvSpPr>
        <p:spPr>
          <a:xfrm rot="19744644">
            <a:off x="4767880" y="3425527"/>
            <a:ext cx="2908508" cy="914400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Темп роста 112,1%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75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894"/>
            <a:ext cx="9144000" cy="41116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Исполнение бюджета по отраслевым разделам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" y="685800"/>
            <a:ext cx="8915400" cy="61722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400" b="1" i="1" dirty="0"/>
          </a:p>
        </p:txBody>
      </p:sp>
      <p:sp>
        <p:nvSpPr>
          <p:cNvPr id="22" name="Пятиугольник 21"/>
          <p:cNvSpPr/>
          <p:nvPr/>
        </p:nvSpPr>
        <p:spPr>
          <a:xfrm>
            <a:off x="192741" y="717736"/>
            <a:ext cx="2169459" cy="3067056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sz="20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Расходы бюджета всего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1132,8 </a:t>
            </a:r>
            <a:r>
              <a:rPr lang="ru-RU" sz="20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т.ч.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362200" y="685800"/>
            <a:ext cx="5486400" cy="43030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34,6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млн. руб. (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99,1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%)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362200" y="1163734"/>
            <a:ext cx="5486400" cy="4286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Национальная оборона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1,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млн. руб. (100%)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371165" y="2230649"/>
            <a:ext cx="5341878" cy="37102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- 142,2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млн. руб. (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99,3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%)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411508" y="2724432"/>
            <a:ext cx="5288088" cy="4286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Жилищно-коммунальное хозяйство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56,8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млн. руб. (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90,8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%) 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398059" y="3200400"/>
            <a:ext cx="5301537" cy="41350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Охрана окружающей  среды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0,2 млн. руб. (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%)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420473" y="4057517"/>
            <a:ext cx="5310502" cy="43815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Культура, кинематография 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118,2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млн. руб. (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96,3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%)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2384614" y="5105400"/>
            <a:ext cx="5337396" cy="59194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0,4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млн. руб. (9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6,4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%) 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366683" y="5791200"/>
            <a:ext cx="5341878" cy="43815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10,8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млн.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руб. (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100%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2420473" y="3682257"/>
            <a:ext cx="5310502" cy="28575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6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50,9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млн. руб. (9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7,9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%)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2380131" y="6324600"/>
            <a:ext cx="5341879" cy="4286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Обслуживание  муниципального долга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-0,1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млн.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руб. (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%) 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371164" y="1676400"/>
            <a:ext cx="5477435" cy="4286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Нац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безопасность и правоохранительная деятельность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6,8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(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98,1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%)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411508" y="4536569"/>
            <a:ext cx="5297053" cy="52527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Здравоохранение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0,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млн. руб. (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94,7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%)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ятиугольник 3"/>
          <p:cNvSpPr/>
          <p:nvPr/>
        </p:nvSpPr>
        <p:spPr>
          <a:xfrm>
            <a:off x="192741" y="4495669"/>
            <a:ext cx="1940859" cy="2043245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Доля в общих расходах, %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906870" y="695324"/>
            <a:ext cx="1066800" cy="430306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11,9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906870" y="1171021"/>
            <a:ext cx="1066800" cy="430306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0,1%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7924799" y="1692651"/>
            <a:ext cx="1066800" cy="430306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0,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7911352" y="2201007"/>
            <a:ext cx="1066800" cy="400664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2,6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7897905" y="2709866"/>
            <a:ext cx="1102659" cy="430306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7897905" y="3682257"/>
            <a:ext cx="1066800" cy="285752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57,5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7897905" y="3183596"/>
            <a:ext cx="1066800" cy="430306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0,0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7897905" y="4057517"/>
            <a:ext cx="1066800" cy="430306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10,4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7906870" y="4567108"/>
            <a:ext cx="1066800" cy="502859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0,0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7924799" y="5127811"/>
            <a:ext cx="1066800" cy="569535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0,9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7906870" y="5801846"/>
            <a:ext cx="1066800" cy="416859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1%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7906870" y="6324600"/>
            <a:ext cx="1066800" cy="430306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0%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29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бъект 2"/>
          <p:cNvSpPr txBox="1">
            <a:spLocks/>
          </p:cNvSpPr>
          <p:nvPr/>
        </p:nvSpPr>
        <p:spPr>
          <a:xfrm>
            <a:off x="0" y="0"/>
            <a:ext cx="8915400" cy="433388"/>
          </a:xfrm>
          <a:prstGeom prst="rect">
            <a:avLst/>
          </a:prstGeom>
        </p:spPr>
        <p:txBody>
          <a:bodyPr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Font typeface="Wingdings 2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Структура расходов на социальную сферу за 2023 год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10"/>
          <p:cNvSpPr txBox="1"/>
          <p:nvPr/>
        </p:nvSpPr>
        <p:spPr>
          <a:xfrm>
            <a:off x="80682" y="5825698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Всего р</a:t>
            </a:r>
            <a:r>
              <a:rPr lang="ru-RU" sz="2400" b="1" u="none" dirty="0" smtClean="0">
                <a:latin typeface="Times New Roman" pitchFamily="18" charset="0"/>
                <a:cs typeface="Times New Roman" pitchFamily="18" charset="0"/>
              </a:rPr>
              <a:t>асходы на социальную сферу за 2023 год составили 790,4 млн. руб. (69,8%)</a:t>
            </a:r>
            <a:endParaRPr lang="ru-RU" sz="2400" u="none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926528"/>
              </p:ext>
            </p:extLst>
          </p:nvPr>
        </p:nvGraphicFramePr>
        <p:xfrm>
          <a:off x="0" y="533400"/>
          <a:ext cx="90678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2601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76200" y="0"/>
            <a:ext cx="8839200" cy="533400"/>
          </a:xfrm>
          <a:prstGeom prst="rect">
            <a:avLst/>
          </a:prstGeom>
        </p:spPr>
        <p:txBody>
          <a:bodyPr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Font typeface="Wingdings 2"/>
              <a:buNone/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Исполнение резервного фонда за 2023 год составило 5%, тыс. руб.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028449213"/>
              </p:ext>
            </p:extLst>
          </p:nvPr>
        </p:nvGraphicFramePr>
        <p:xfrm>
          <a:off x="152400" y="533400"/>
          <a:ext cx="8839200" cy="617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5322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228600" y="0"/>
            <a:ext cx="8488680" cy="914400"/>
          </a:xfrm>
          <a:prstGeom prst="rect">
            <a:avLst/>
          </a:prstGeom>
        </p:spPr>
        <p:txBody>
          <a:bodyPr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Font typeface="Wingdings 2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Исполнение бюджета по расходам дорожного фонда</a:t>
            </a:r>
          </a:p>
          <a:p>
            <a:pPr marL="82296" indent="0" algn="ctr">
              <a:buFont typeface="Wingdings 2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за 2023 год составило 99,3%, млн. руб.</a:t>
            </a:r>
          </a:p>
          <a:p>
            <a:pPr marL="82296" indent="0" algn="ctr">
              <a:buFont typeface="Wingdings 2"/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100622151"/>
              </p:ext>
            </p:extLst>
          </p:nvPr>
        </p:nvGraphicFramePr>
        <p:xfrm>
          <a:off x="152400" y="990600"/>
          <a:ext cx="8915400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1946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304800" y="35859"/>
            <a:ext cx="8488680" cy="838200"/>
          </a:xfrm>
          <a:prstGeom prst="rect">
            <a:avLst/>
          </a:prstGeom>
        </p:spPr>
        <p:txBody>
          <a:bodyPr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Исполнение бюджета по публичным обязательствам за 2023 год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составило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%, млн. руб.</a:t>
            </a:r>
          </a:p>
          <a:p>
            <a:pPr marL="82296" indent="0" algn="ctr">
              <a:buFont typeface="Wingdings 2"/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105147319"/>
              </p:ext>
            </p:extLst>
          </p:nvPr>
        </p:nvGraphicFramePr>
        <p:xfrm>
          <a:off x="76200" y="874059"/>
          <a:ext cx="8991600" cy="59077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7740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" y="4482"/>
            <a:ext cx="8915400" cy="59131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реализации национальных проектов </a:t>
            </a:r>
            <a:b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2023 году,  млн. руб.,  исполнение 96,3%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7698226"/>
              </p:ext>
            </p:extLst>
          </p:nvPr>
        </p:nvGraphicFramePr>
        <p:xfrm>
          <a:off x="76200" y="726140"/>
          <a:ext cx="8915400" cy="58343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"/>
                <a:gridCol w="5638800"/>
                <a:gridCol w="1371600"/>
                <a:gridCol w="1447800"/>
              </a:tblGrid>
              <a:tr h="34693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332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НП «Безопасные качественные дороги»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(финансовое обеспечение дорожной деятельности)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66,8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66,8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7284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НП</a:t>
                      </a: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«Культура»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(развитие сети учреждений культурно-досугового типа)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48,1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43,8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4478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Национальный проект «Демография»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(предоставление мер социальной поддержки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многодетным семьям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4,6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4,5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7576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Национальный проект</a:t>
                      </a: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«Образование»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(«Успех каждого ребенка»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условий для занятия физкультурой и спортом)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«Современная школа» (создание  центров образования и гуманитарного профилей «Точка роста»),  «Навигаторы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детства» (советники директоров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), «Оказание услуг психолого-педагогической, методической и консультативной помощи родителям»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2,7</a:t>
                      </a:r>
                    </a:p>
                    <a:p>
                      <a:pPr algn="ctr"/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2,7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2691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Национальный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проект  «Жилье и городская среда»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(Формирование современной городской среды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 территории муниципального образования; переселение граждан из аварийного жилого фонда)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25,8</a:t>
                      </a:r>
                    </a:p>
                    <a:p>
                      <a:pPr algn="ctr"/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25,7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73098">
                <a:tc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148,0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143,5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924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6200" y="0"/>
            <a:ext cx="8991600" cy="5334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на реализацию муниципальных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 за 2023 год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0186107"/>
              </p:ext>
            </p:extLst>
          </p:nvPr>
        </p:nvGraphicFramePr>
        <p:xfrm>
          <a:off x="76200" y="533400"/>
          <a:ext cx="8915400" cy="617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1"/>
            <a:ext cx="8229600" cy="1007476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Основные показатели исполнения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за  20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 год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1394831"/>
              </p:ext>
            </p:extLst>
          </p:nvPr>
        </p:nvGraphicFramePr>
        <p:xfrm>
          <a:off x="242886" y="1524000"/>
          <a:ext cx="8748713" cy="4191000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468554"/>
                <a:gridCol w="2336560"/>
                <a:gridCol w="1066800"/>
                <a:gridCol w="1295400"/>
                <a:gridCol w="1131759"/>
                <a:gridCol w="1137333"/>
                <a:gridCol w="1312307"/>
              </a:tblGrid>
              <a:tr h="1622673"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4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4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Исполнение за 2022 год</a:t>
                      </a:r>
                      <a:endParaRPr lang="ru-RU" sz="1400" b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</a:t>
                      </a:r>
                    </a:p>
                    <a:p>
                      <a:pPr algn="ctr"/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</a:t>
                      </a:r>
                      <a:r>
                        <a:rPr lang="en-US" sz="14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год </a:t>
                      </a:r>
                      <a:endParaRPr lang="ru-RU" sz="14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01.01.2024 </a:t>
                      </a:r>
                      <a:endParaRPr lang="ru-RU" sz="14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Темп роста к уточнен-ному плану 2023 года, %</a:t>
                      </a:r>
                      <a:endParaRPr lang="ru-RU" sz="14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темп роста показателя к </a:t>
                      </a:r>
                      <a:r>
                        <a:rPr lang="ru-RU" sz="1400" b="1" baseline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предыду-щему</a:t>
                      </a:r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году, %</a:t>
                      </a:r>
                      <a:endParaRPr lang="ru-RU" sz="14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5610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Общий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объем доходов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1051,5</a:t>
                      </a: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1135,5</a:t>
                      </a: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144,1</a:t>
                      </a: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100,8</a:t>
                      </a: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108,8</a:t>
                      </a: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5610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1201,2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1160,0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1132,8</a:t>
                      </a:r>
                    </a:p>
                  </a:txBody>
                  <a:tcPr anchor="ctr"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97,7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94,3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5610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 (-)/</a:t>
                      </a:r>
                    </a:p>
                    <a:p>
                      <a:pPr algn="l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ПРОФИЦИТ (+)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36,1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-24,5</a:t>
                      </a:r>
                    </a:p>
                  </a:txBody>
                  <a:tcPr anchor="ctr"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+11,3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-46,1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-31,3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862887" y="990600"/>
            <a:ext cx="1038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млн. руб.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6588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838199" y="76200"/>
            <a:ext cx="7802880" cy="914400"/>
          </a:xfrm>
          <a:prstGeom prst="rect">
            <a:avLst/>
          </a:prstGeom>
        </p:spPr>
        <p:txBody>
          <a:bodyPr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Font typeface="Wingdings 2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Исполнение муниципальных программ за 2023 год составило 97,6%, млн. руб.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463524519"/>
              </p:ext>
            </p:extLst>
          </p:nvPr>
        </p:nvGraphicFramePr>
        <p:xfrm>
          <a:off x="76199" y="914400"/>
          <a:ext cx="8991601" cy="586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Стрелка вправо 3"/>
          <p:cNvSpPr/>
          <p:nvPr/>
        </p:nvSpPr>
        <p:spPr>
          <a:xfrm rot="19601158">
            <a:off x="5021426" y="2996767"/>
            <a:ext cx="2908508" cy="1070417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Темп роста 113,3%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70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" y="76200"/>
            <a:ext cx="9031224" cy="237744"/>
          </a:xfrm>
          <a:solidFill>
            <a:srgbClr val="DBFDEB">
              <a:alpha val="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Расходы  бюджета на реализацию муниципальных программ за 2023  год, млн. руб.                                                                                                           </a:t>
            </a:r>
            <a:endParaRPr lang="ru-RU" sz="1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5853978"/>
              </p:ext>
            </p:extLst>
          </p:nvPr>
        </p:nvGraphicFramePr>
        <p:xfrm>
          <a:off x="76200" y="533400"/>
          <a:ext cx="8991600" cy="62695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86200"/>
                <a:gridCol w="914400"/>
                <a:gridCol w="1143000"/>
                <a:gridCol w="990600"/>
                <a:gridCol w="1143000"/>
                <a:gridCol w="914400"/>
              </a:tblGrid>
              <a:tr h="1066801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Испол-нение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за 2022 год</a:t>
                      </a:r>
                      <a:endParaRPr lang="ru-RU" sz="140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Уточнён-</a:t>
                      </a:r>
                      <a:r>
                        <a:rPr lang="ru-RU" sz="14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ный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на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Испол-нение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r>
                        <a:rPr lang="ru-RU" sz="14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</a:t>
                      </a: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-нения к уточнён-ному плану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r>
                        <a:rPr lang="ru-RU" sz="1400" b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</a:t>
                      </a:r>
                      <a:r>
                        <a:rPr lang="ru-RU" sz="14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-нения </a:t>
                      </a: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</a:t>
                      </a:r>
                      <a:r>
                        <a:rPr lang="ru-RU" sz="14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году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89084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«Развитие образования и воспитания» 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635,8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662,5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648,4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94,9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107,1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20515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«Охрана здоровья и формирование здорового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образа жизни»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12,3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10,9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10,9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18,9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89084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«Развитие культуры»  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72,7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119,7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72,7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72,8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98,7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24095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«Социальная поддержка населения» 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6,9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7,3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6,7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94,1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37,5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03030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«Создание условий для устойчивого экономического развития» 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83,5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219,8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4097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«Безопасность» 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4,6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9,4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9,1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59,7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217,7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89084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Муниципальное хозяйство» 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128,1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195,8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189,2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70,4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153,4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75070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«Энергосбережение и повышение энергетической эффективности» 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66,4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148,9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89084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Муниципальное управление»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87,4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96,9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96,1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96,9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127,1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89084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Управление муниципальными финансами» 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7,7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5,7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5,7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93,1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19,1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89084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Укрепление общественного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здоровья»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6030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«Формирование современной городской среды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 территории муниципального образования»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3,1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4,4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4,4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r>
                        <a:rPr lang="ru-RU" sz="16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89084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«Гражданско-патриотическое воспитание»</a:t>
                      </a:r>
                      <a:endParaRPr lang="ru-RU" sz="12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0,01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0,01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89084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Привлечение и закрепление специалистов на территории </a:t>
                      </a:r>
                      <a:r>
                        <a:rPr lang="ru-RU" sz="1200" b="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Якшур-Бодьинского</a:t>
                      </a:r>
                      <a:r>
                        <a:rPr lang="ru-RU" sz="12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района»</a:t>
                      </a:r>
                      <a:endParaRPr lang="ru-RU" sz="12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0,9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0,9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89084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960,0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1115,0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1087,8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97,6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113,3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349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129988" y="-5376"/>
            <a:ext cx="8763000" cy="767376"/>
          </a:xfrm>
          <a:prstGeom prst="rect">
            <a:avLst/>
          </a:prstGeom>
        </p:spPr>
        <p:txBody>
          <a:bodyPr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Font typeface="Wingdings 2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Исполнение непрограммных расходов бюджета за 2023 год составило 99,3%, млн. руб.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390499409"/>
              </p:ext>
            </p:extLst>
          </p:nvPr>
        </p:nvGraphicFramePr>
        <p:xfrm>
          <a:off x="76200" y="838200"/>
          <a:ext cx="9067800" cy="591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1884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685800" y="76200"/>
            <a:ext cx="7848600" cy="762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Муниципальный долг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1295400"/>
            <a:ext cx="3352800" cy="267765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муниципального долга по состоянию на 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01.01.2023 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 </a:t>
            </a:r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50,5 млн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руб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3505200" y="391656"/>
            <a:ext cx="5562600" cy="3581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Погашение к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оммерческих кредитов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0,0 руб.</a:t>
            </a:r>
          </a:p>
          <a:p>
            <a:pPr lvl="0" algn="ctr"/>
            <a:r>
              <a:rPr lang="ru-RU" sz="2800" b="1" dirty="0" smtClean="0">
                <a:solidFill>
                  <a:srgbClr val="66FFFF"/>
                </a:solidFill>
                <a:latin typeface="Times New Roman" pitchFamily="18" charset="0"/>
                <a:cs typeface="Times New Roman" pitchFamily="18" charset="0"/>
              </a:rPr>
              <a:t>Привлечение бюджетных кредитов – 0,0 руб.</a:t>
            </a:r>
            <a:endParaRPr lang="ru-RU" sz="2800" b="1" dirty="0">
              <a:solidFill>
                <a:srgbClr val="66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05200" y="4038600"/>
            <a:ext cx="5562600" cy="2438400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муниципального долга по состоянию на 01.01.2024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составил  50,5 млн. руб.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55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56356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Дефицит (профицит) бюджета за 2023 год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28">
            <a:extLst>
              <a:ext uri="{FF2B5EF4-FFF2-40B4-BE49-F238E27FC236}">
                <a16:creationId xmlns="" xmlns:a16="http://schemas.microsoft.com/office/drawing/2014/main" id="{6DF0AF8A-B17B-4784-A4B8-39C244D8AA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400" y="990600"/>
            <a:ext cx="8673000" cy="5632311"/>
          </a:xfrm>
          <a:prstGeom prst="rect">
            <a:avLst/>
          </a:prstGeom>
          <a:solidFill>
            <a:srgbClr val="FFFFCC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По итогам года сложился профицит бюджета, который составил </a:t>
            </a:r>
            <a:endParaRPr kumimoji="0" lang="ru-RU" sz="36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11,2 </a:t>
            </a:r>
            <a: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руб.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Плановые назначения дефицита бюджета </a:t>
            </a:r>
            <a:r>
              <a:rPr lang="ru-RU" sz="36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составили 24,6 млн. руб., </a:t>
            </a:r>
            <a:r>
              <a:rPr lang="ru-RU" sz="36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36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6,5% </a:t>
            </a:r>
            <a:r>
              <a:rPr lang="ru-RU" sz="36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утвержденных собственных доходов без учета утвержденного объема безвозмездных </a:t>
            </a:r>
            <a:r>
              <a:rPr lang="ru-RU" sz="36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поступлений. </a:t>
            </a: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3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8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914400"/>
            <a:ext cx="8382000" cy="4114800"/>
          </a:xfrm>
          <a:solidFill>
            <a:srgbClr val="CCFFCC">
              <a:alpha val="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endParaRPr lang="ru-RU" sz="4400" dirty="0" smtClean="0">
              <a:solidFill>
                <a:srgbClr val="0070C0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</a:rPr>
              <a:t>СПАСИБО</a:t>
            </a: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</a:rPr>
              <a:t>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</a:rPr>
              <a:t>ЗА ВНИМАНИЕ!</a:t>
            </a:r>
            <a:endParaRPr lang="ru-RU" sz="4400" b="1" dirty="0">
              <a:solidFill>
                <a:srgbClr val="0070C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0070C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59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860488222"/>
              </p:ext>
            </p:extLst>
          </p:nvPr>
        </p:nvGraphicFramePr>
        <p:xfrm>
          <a:off x="228600" y="990600"/>
          <a:ext cx="8839200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1219200" y="152400"/>
            <a:ext cx="7010400" cy="380877"/>
          </a:xfrm>
        </p:spPr>
        <p:txBody>
          <a:bodyPr>
            <a:noAutofit/>
          </a:bodyPr>
          <a:lstStyle/>
          <a:p>
            <a:pPr marL="82296" indent="0" algn="ctr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Исполнение бюджета по доходам за 2023 год 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75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4933179"/>
              </p:ext>
            </p:extLst>
          </p:nvPr>
        </p:nvGraphicFramePr>
        <p:xfrm>
          <a:off x="76200" y="571500"/>
          <a:ext cx="8915400" cy="6134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2"/>
          <p:cNvSpPr txBox="1">
            <a:spLocks/>
          </p:cNvSpPr>
          <p:nvPr/>
        </p:nvSpPr>
        <p:spPr>
          <a:xfrm>
            <a:off x="67235" y="38100"/>
            <a:ext cx="8991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Структура  доходов  бюджета за 2023 год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65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" y="0"/>
            <a:ext cx="8763000" cy="83820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Исполнение бюджета по налоговым и неналоговым доходам за 2023 год составило 106,8%,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235096114"/>
              </p:ext>
            </p:extLst>
          </p:nvPr>
        </p:nvGraphicFramePr>
        <p:xfrm>
          <a:off x="76200" y="838200"/>
          <a:ext cx="9067800" cy="594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Стрелка вправо 4"/>
          <p:cNvSpPr/>
          <p:nvPr/>
        </p:nvSpPr>
        <p:spPr>
          <a:xfrm rot="19207041">
            <a:off x="5215446" y="2952013"/>
            <a:ext cx="2884441" cy="914400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Темп роста 108,3%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33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" y="0"/>
            <a:ext cx="8763000" cy="83820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Исполнение бюджета по налоговым доходам за 2023 год составило 107,5%,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944609511"/>
              </p:ext>
            </p:extLst>
          </p:nvPr>
        </p:nvGraphicFramePr>
        <p:xfrm>
          <a:off x="76200" y="838200"/>
          <a:ext cx="9067800" cy="594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Стрелка вправо 4"/>
          <p:cNvSpPr/>
          <p:nvPr/>
        </p:nvSpPr>
        <p:spPr>
          <a:xfrm rot="19207041">
            <a:off x="5215446" y="2952013"/>
            <a:ext cx="2884441" cy="914400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Темп роста 107,9%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34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894" y="76200"/>
            <a:ext cx="8991600" cy="5334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Структура налоговых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доходов  бюджета за 2023 год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6267233"/>
              </p:ext>
            </p:extLst>
          </p:nvPr>
        </p:nvGraphicFramePr>
        <p:xfrm>
          <a:off x="76200" y="609600"/>
          <a:ext cx="8991600" cy="617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3352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" y="0"/>
            <a:ext cx="8641080" cy="838200"/>
          </a:xfrm>
        </p:spPr>
        <p:txBody>
          <a:bodyPr>
            <a:noAutofit/>
          </a:bodyPr>
          <a:lstStyle/>
          <a:p>
            <a:pPr marL="82296" indent="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Исполнение бюджета по неналоговым доходам за 2023 год составило 103%, млн. руб.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251201296"/>
              </p:ext>
            </p:extLst>
          </p:nvPr>
        </p:nvGraphicFramePr>
        <p:xfrm>
          <a:off x="76200" y="838200"/>
          <a:ext cx="8915400" cy="591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Стрелка вправо 4"/>
          <p:cNvSpPr/>
          <p:nvPr/>
        </p:nvSpPr>
        <p:spPr>
          <a:xfrm rot="19681746">
            <a:off x="4923205" y="3179714"/>
            <a:ext cx="2803976" cy="914400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Темп роста 123,1%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83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8600" y="0"/>
            <a:ext cx="8610600" cy="381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неналоговых доходов  бюджета за 20</a:t>
            </a: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 год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2714427"/>
              </p:ext>
            </p:extLst>
          </p:nvPr>
        </p:nvGraphicFramePr>
        <p:xfrm>
          <a:off x="152400" y="609600"/>
          <a:ext cx="8915400" cy="617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3122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22132</TotalTime>
  <Words>1169</Words>
  <Application>Microsoft Office PowerPoint</Application>
  <PresentationFormat>Экран (4:3)</PresentationFormat>
  <Paragraphs>367</Paragraphs>
  <Slides>25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 Основные показатели исполнения бюджета  за  2023 год 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налоговых доходов  бюджета за 2023 год</vt:lpstr>
      <vt:lpstr>Презентация PowerPoint</vt:lpstr>
      <vt:lpstr>Структура неналоговых доходов  бюджета за 2023 год</vt:lpstr>
      <vt:lpstr>Презентация PowerPoint</vt:lpstr>
      <vt:lpstr>Структура безвозмездных поступлений  бюджета за  2023 год</vt:lpstr>
      <vt:lpstr>Презентация PowerPoint</vt:lpstr>
      <vt:lpstr>Исполнение бюджета по отраслевым разделам 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Информация о реализации национальных проектов  в 2023 году,  млн. руб.,  исполнение 96,3%</vt:lpstr>
      <vt:lpstr>Расходы на реализацию муниципальных программ за 2023 год</vt:lpstr>
      <vt:lpstr>Презентация PowerPoint</vt:lpstr>
      <vt:lpstr>Расходы  бюджета на реализацию муниципальных программ за 2023  год, млн. руб.                                                                                                           </vt:lpstr>
      <vt:lpstr>Презентация PowerPoint</vt:lpstr>
      <vt:lpstr>   Муниципальный долг                                                                                                                               </vt:lpstr>
      <vt:lpstr>Дефицит (профицит) бюджета за 2023 год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KSO</cp:lastModifiedBy>
  <cp:revision>1365</cp:revision>
  <cp:lastPrinted>2022-03-11T06:09:53Z</cp:lastPrinted>
  <dcterms:created xsi:type="dcterms:W3CDTF">1601-01-01T00:00:00Z</dcterms:created>
  <dcterms:modified xsi:type="dcterms:W3CDTF">2024-02-14T04:45:02Z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