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9.xml" ContentType="application/vnd.openxmlformats-officedocument.drawingml.chart+xml"/>
  <Override PartName="/ppt/drawings/drawing5.xml" ContentType="application/vnd.openxmlformats-officedocument.drawingml.chartshap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4"/>
  </p:notesMasterIdLst>
  <p:handoutMasterIdLst>
    <p:handoutMasterId r:id="rId15"/>
  </p:handoutMasterIdLst>
  <p:sldIdLst>
    <p:sldId id="256" r:id="rId2"/>
    <p:sldId id="342" r:id="rId3"/>
    <p:sldId id="333" r:id="rId4"/>
    <p:sldId id="345" r:id="rId5"/>
    <p:sldId id="338" r:id="rId6"/>
    <p:sldId id="334" r:id="rId7"/>
    <p:sldId id="339" r:id="rId8"/>
    <p:sldId id="346" r:id="rId9"/>
    <p:sldId id="285" r:id="rId10"/>
    <p:sldId id="340" r:id="rId11"/>
    <p:sldId id="344" r:id="rId12"/>
    <p:sldId id="335" r:id="rId13"/>
  </p:sldIdLst>
  <p:sldSz cx="9906000" cy="6858000" type="A4"/>
  <p:notesSz cx="10234613" cy="71040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0066"/>
    <a:srgbClr val="0000FF"/>
    <a:srgbClr val="990099"/>
    <a:srgbClr val="00FFCC"/>
    <a:srgbClr val="FF9933"/>
    <a:srgbClr val="FFFF66"/>
    <a:srgbClr val="C5B3F7"/>
    <a:srgbClr val="FFCC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560" y="-22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2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9114512625577"/>
          <c:y val="4.1759113444152805E-2"/>
          <c:w val="0.46452959543850114"/>
          <c:h val="0.9579632545931757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6.7604308082179376E-2"/>
                  <c:y val="2.07764362787984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9368721151235407E-2"/>
                  <c:y val="-0.196960979877515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250,6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1529719884152412"/>
                  <c:y val="5.92592592592592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Доходы </c:v>
                </c:pt>
                <c:pt idx="1">
                  <c:v>Расходы</c:v>
                </c:pt>
                <c:pt idx="2">
                  <c:v>Профицит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269.39999999999998</c:v>
                </c:pt>
                <c:pt idx="1">
                  <c:v>250.6</c:v>
                </c:pt>
                <c:pt idx="2">
                  <c:v>18.8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1850936736356217"/>
          <c:y val="0.21490879265091864"/>
          <c:w val="0.15985079070998479"/>
          <c:h val="0.2514232283464567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8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0.21229366040783362"/>
                  <c:y val="-0.1981587154546858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097112860892401E-2"/>
                  <c:y val="0.2461496062992125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FFFF00"/>
                        </a:solidFill>
                      </a:defRPr>
                    </a:pPr>
                    <a:r>
                      <a:rPr lang="ru-RU" dirty="0" smtClean="0"/>
                      <a:t>Развитие </a:t>
                    </a:r>
                    <a:r>
                      <a:rPr lang="ru-RU" dirty="0"/>
                      <a:t>культуры»  ; 22,9</a:t>
                    </a: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7717443973349483E-2"/>
                  <c:y val="0.3573867531264475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1799515445184734E-2"/>
                  <c:y val="0.2219478153466110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4155259438724008E-2"/>
                  <c:y val="5.807534352323606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15897728649303453"/>
                  <c:y val="0.14430137409294427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1431320411871593"/>
                  <c:y val="0.1132118264628686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«Энергосбережение и повышение энергетической эффективности» ; </a:t>
                    </a:r>
                    <a:r>
                      <a:rPr lang="ru-RU" dirty="0" smtClean="0"/>
                      <a:t>0,0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10867958812840703"/>
                  <c:y val="0.1433656013586537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36760730870179686"/>
                  <c:y val="1.302532036436622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«Управление муниципальными финансами» ; </a:t>
                    </a:r>
                    <a:r>
                      <a:rPr lang="ru-RU" dirty="0" smtClean="0"/>
                      <a:t>1,0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0.1669954572986069"/>
                  <c:y val="1.400339663424422E-4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«Укрепление общественного здоровья»; </a:t>
                    </a:r>
                    <a:r>
                      <a:rPr lang="ru-RU" dirty="0" smtClean="0"/>
                      <a:t>0,0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.3459301308266699"/>
                  <c:y val="0.22749765654293214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Формирование современной городской среды на территории муниципального образования; </a:t>
                    </a:r>
                    <a:r>
                      <a:rPr lang="ru-RU" dirty="0" smtClean="0"/>
                      <a:t>0,0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0.1493712995177928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Гражданско-патриотическое воспитание; </a:t>
                    </a:r>
                    <a:r>
                      <a:rPr lang="ru-RU" smtClean="0"/>
                      <a:t>0,0</a:t>
                    </a:r>
                    <a:endParaRPr lang="ru-RU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.32506775315876213"/>
                  <c:y val="4.96031746031746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Лист1!$A$2:$A$15</c:f>
              <c:strCache>
                <c:ptCount val="14"/>
                <c:pt idx="0">
                  <c:v>«Развитие образования и воспитания» </c:v>
                </c:pt>
                <c:pt idx="1">
                  <c:v>«Охрана здоровья и формирование здорового образа жизни»</c:v>
                </c:pt>
                <c:pt idx="2">
                  <c:v>«Развитие культуры»  </c:v>
                </c:pt>
                <c:pt idx="3">
                  <c:v>«Социальная поддержка населения» </c:v>
                </c:pt>
                <c:pt idx="4">
                  <c:v>«Создание условий для устойчивого экономического развития» </c:v>
                </c:pt>
                <c:pt idx="5">
                  <c:v>«Безопасность» </c:v>
                </c:pt>
                <c:pt idx="6">
                  <c:v>«Муниципальное хозяйство» </c:v>
                </c:pt>
                <c:pt idx="7">
                  <c:v>«Энергосбережение и повышение энергетической эффективности» </c:v>
                </c:pt>
                <c:pt idx="8">
                  <c:v>«Муниципальное управление»</c:v>
                </c:pt>
                <c:pt idx="9">
                  <c:v>«Управление муниципальными финансами» </c:v>
                </c:pt>
                <c:pt idx="10">
                  <c:v>«Укрепление общественного здоровья»</c:v>
                </c:pt>
                <c:pt idx="11">
                  <c:v>Формирование современной городской среды на территории муниципального образования</c:v>
                </c:pt>
                <c:pt idx="12">
                  <c:v>Гражданско-патриотическое воспитание</c:v>
                </c:pt>
                <c:pt idx="13">
                  <c:v>Привлечение и закрепление специалистов на территории Якшур-Бодьинского района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173.3</c:v>
                </c:pt>
                <c:pt idx="1">
                  <c:v>2.9</c:v>
                </c:pt>
                <c:pt idx="2">
                  <c:v>22.6</c:v>
                </c:pt>
                <c:pt idx="3">
                  <c:v>2.6</c:v>
                </c:pt>
                <c:pt idx="4">
                  <c:v>0.1</c:v>
                </c:pt>
                <c:pt idx="5">
                  <c:v>1.2</c:v>
                </c:pt>
                <c:pt idx="6">
                  <c:v>15.1</c:v>
                </c:pt>
                <c:pt idx="7">
                  <c:v>0</c:v>
                </c:pt>
                <c:pt idx="8">
                  <c:v>23.8</c:v>
                </c:pt>
                <c:pt idx="9">
                  <c:v>1.5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27-4B58-A481-1824969D27A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000">
          <a:latin typeface="Calibri" pitchFamily="34" charset="0"/>
          <a:cs typeface="Calibri" pitchFamily="34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41.6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18.8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5208704"/>
        <c:axId val="175239168"/>
      </c:barChart>
      <c:catAx>
        <c:axId val="17520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5239168"/>
        <c:crosses val="autoZero"/>
        <c:auto val="1"/>
        <c:lblAlgn val="ctr"/>
        <c:lblOffset val="100"/>
        <c:noMultiLvlLbl val="0"/>
      </c:catAx>
      <c:valAx>
        <c:axId val="175239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52087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50767791957038"/>
          <c:y val="0.1056214848143982"/>
          <c:w val="0.7791187739463602"/>
          <c:h val="0.8580168776371307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bubble3D val="0"/>
            <c:spPr>
              <a:solidFill>
                <a:srgbClr val="FFC000"/>
              </a:solidFill>
            </c:spPr>
          </c:dPt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1272.9000000000001</c:v>
                </c:pt>
                <c:pt idx="1">
                  <c:v>269.39999999999998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45084170513168614"/>
          <c:y val="0.93448436825143688"/>
          <c:w val="0.27284602326085389"/>
          <c:h val="5.0872782468456501E-2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98457021425129E-2"/>
          <c:y val="6.3492117833096939E-2"/>
          <c:w val="0.98330154297857486"/>
          <c:h val="0.8792271074811300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на 01.04.2024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0.05"/>
                </c:manualLayout>
              </c:layout>
              <c:tx>
                <c:rich>
                  <a:bodyPr/>
                  <a:lstStyle/>
                  <a:p>
                    <a:pPr>
                      <a:defRPr sz="3200" b="1" i="0" baseline="0">
                        <a:latin typeface="+mn-lt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3200" baseline="0" dirty="0" smtClean="0">
                        <a:latin typeface="+mn-lt"/>
                      </a:rPr>
                      <a:t>91,2</a:t>
                    </a:r>
                    <a:endParaRPr lang="en-US" sz="3200" baseline="0" dirty="0">
                      <a:latin typeface="+mn-lt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91.2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План  2025 год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6.6106661236310978E-3"/>
                  <c:y val="-7.279097284970526E-2"/>
                </c:manualLayout>
              </c:layout>
              <c:tx>
                <c:rich>
                  <a:bodyPr/>
                  <a:lstStyle/>
                  <a:p>
                    <a:r>
                      <a:rPr lang="ru-RU" sz="3200" baseline="0" dirty="0" smtClean="0">
                        <a:latin typeface="+mn-lt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517,9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 i="0" baseline="0">
                    <a:latin typeface="+mn-lt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Лист1!$C$2:$C$3</c:f>
              <c:numCache>
                <c:formatCode>0.0</c:formatCode>
                <c:ptCount val="2"/>
                <c:pt idx="0">
                  <c:v>517.9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Факт на 01.04.2025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4.1298032009362586E-2"/>
                  <c:y val="-5.8695978220113791E-2"/>
                </c:manualLayout>
              </c:layout>
              <c:tx>
                <c:rich>
                  <a:bodyPr/>
                  <a:lstStyle/>
                  <a:p>
                    <a:pPr>
                      <a:defRPr sz="3200" b="1" i="0" baseline="0">
                        <a:solidFill>
                          <a:srgbClr val="FF0000"/>
                        </a:solidFill>
                        <a:latin typeface="+mn-lt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3200" dirty="0" smtClean="0">
                        <a:latin typeface="+mn-lt"/>
                      </a:rPr>
                      <a:t>124,8</a:t>
                    </a:r>
                    <a:endParaRPr lang="en-US" sz="3200" dirty="0">
                      <a:latin typeface="+mn-lt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Лист1!$D$2:$D$3</c:f>
              <c:numCache>
                <c:formatCode>0.0</c:formatCode>
                <c:ptCount val="2"/>
                <c:pt idx="0">
                  <c:v>124.8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40191616"/>
        <c:axId val="140670080"/>
        <c:axId val="0"/>
      </c:bar3DChart>
      <c:catAx>
        <c:axId val="1401916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40670080"/>
        <c:crosses val="autoZero"/>
        <c:auto val="1"/>
        <c:lblAlgn val="ctr"/>
        <c:lblOffset val="100"/>
        <c:noMultiLvlLbl val="0"/>
      </c:catAx>
      <c:valAx>
        <c:axId val="14067008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40191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844531819441734"/>
          <c:y val="0.31600447485047983"/>
          <c:w val="0.29310002155858289"/>
          <c:h val="0.28898474647190842"/>
        </c:manualLayout>
      </c:layout>
      <c:overlay val="0"/>
      <c:txPr>
        <a:bodyPr/>
        <a:lstStyle/>
        <a:p>
          <a:pPr>
            <a:defRPr sz="2000" b="1" i="0" baseline="0">
              <a:latin typeface="+mn-lt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Налоговые доходы</a:t>
            </a:r>
            <a:endParaRPr lang="ru-RU" dirty="0"/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FF00"/>
            </a:solidFill>
          </c:spPr>
          <c:dPt>
            <c:idx val="1"/>
            <c:bubble3D val="0"/>
            <c:explosion val="1"/>
            <c:spPr>
              <a:solidFill>
                <a:srgbClr val="FF00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352.8</c:v>
                </c:pt>
                <c:pt idx="1">
                  <c:v>69.900000000000006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Неналоговые доходы</a:t>
            </a:r>
            <a:endParaRPr lang="ru-RU" dirty="0"/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rgbClr val="FF66FF"/>
              </a:solidFill>
            </c:spPr>
          </c:dPt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52</c:v>
                </c:pt>
                <c:pt idx="1">
                  <c:v>21.3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697.7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137.80000000000001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2859904"/>
        <c:axId val="62865792"/>
      </c:barChart>
      <c:catAx>
        <c:axId val="62859904"/>
        <c:scaling>
          <c:orientation val="minMax"/>
        </c:scaling>
        <c:delete val="1"/>
        <c:axPos val="b"/>
        <c:majorTickMark val="out"/>
        <c:minorTickMark val="none"/>
        <c:tickLblPos val="nextTo"/>
        <c:crossAx val="62865792"/>
        <c:crosses val="autoZero"/>
        <c:auto val="1"/>
        <c:lblAlgn val="ctr"/>
        <c:lblOffset val="100"/>
        <c:noMultiLvlLbl val="0"/>
      </c:catAx>
      <c:valAx>
        <c:axId val="628657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2859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430135582164656"/>
          <c:y val="5.9757784906516315E-2"/>
          <c:w val="0.73561819565453723"/>
          <c:h val="0.66130715348479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0066"/>
            </a:solidFill>
          </c:spPr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0.14672364672364682"/>
                  <c:y val="-0.12666666666666676"/>
                </c:manualLayout>
              </c:layout>
              <c:spPr/>
              <c:txPr>
                <a:bodyPr/>
                <a:lstStyle/>
                <a:p>
                  <a:pPr>
                    <a:defRPr sz="32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3247863247863248"/>
                  <c:y val="-8.8888888888888889E-3"/>
                </c:manualLayout>
              </c:layout>
              <c:spPr/>
              <c:txPr>
                <a:bodyPr/>
                <a:lstStyle/>
                <a:p>
                  <a:pPr>
                    <a:defRPr sz="32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1314.5</c:v>
                </c:pt>
                <c:pt idx="1">
                  <c:v>250.6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79539755755382657"/>
          <c:y val="0.18689138394737698"/>
          <c:w val="0.19552967121713336"/>
          <c:h val="6.2079809468260909E-2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1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6797210197278703"/>
          <c:y val="3.6430129968693672E-2"/>
          <c:w val="0.6667882018747282"/>
          <c:h val="0.666336369098440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2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2F-4610-A51B-B1744142C8F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45000"/>
                      <a:satMod val="155000"/>
                    </a:schemeClr>
                  </a:gs>
                  <a:gs pos="60000">
                    <a:schemeClr val="accent2">
                      <a:shade val="95000"/>
                      <a:satMod val="150000"/>
                    </a:schemeClr>
                  </a:gs>
                  <a:gs pos="100000">
                    <a:schemeClr val="accent2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2F-4610-A51B-B1744142C8F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52F-4610-A51B-B1744142C8FA}"/>
              </c:ext>
            </c:extLst>
          </c:dPt>
          <c:dPt>
            <c:idx val="3"/>
            <c:bubble3D val="0"/>
            <c:spPr>
              <a:solidFill>
                <a:srgbClr val="FF0066"/>
              </a:soli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52F-4610-A51B-B1744142C8FA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52F-4610-A51B-B1744142C8FA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52F-4610-A51B-B1744142C8FA}"/>
              </c:ext>
            </c:extLst>
          </c:dPt>
          <c:dLbls>
            <c:dLbl>
              <c:idx val="0"/>
              <c:layout>
                <c:manualLayout>
                  <c:x val="-6.7157324376622557E-2"/>
                  <c:y val="-2.858552319514277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52F-4610-A51B-B1744142C8FA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9826041203894404E-2"/>
                  <c:y val="-5.997074913828542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52F-4610-A51B-B1744142C8FA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319590563347226"/>
                  <c:y val="-2.994892957657401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52F-4610-A51B-B1744142C8FA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8681974066814588E-2"/>
                  <c:y val="-7.1816399456092082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D52F-4610-A51B-B1744142C8FA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42918497112708E-2"/>
                  <c:y val="2.3682130095183883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9.1367280246523866E-2"/>
                  <c:y val="-1.9251810391170982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D52F-4610-A51B-B1744142C8FA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4192705440136282E-2"/>
                  <c:y val="-2.439393458446896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D52F-4610-A51B-B1744142C8FA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6.3351232763646737E-2"/>
                  <c:y val="-5.291078769025663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D52F-4610-A51B-B1744142C8FA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D52F-4610-A51B-B1744142C8FA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5.6249305632707476E-2"/>
                  <c:y val="-0.1226211156913300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D52F-4610-A51B-B1744142C8FA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8.8184646150427735E-3"/>
                  <c:y val="-6.871530868864499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5.7320019997778027E-2"/>
                  <c:y val="-6.184377781978048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rgbClr val="153D79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rgbClr val="153D79"/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экономика, ЖКХ и охрана окружающей среды</c:v>
                </c:pt>
                <c:pt idx="4">
                  <c:v> Социальная сфера (образование, культура, социальная политика, здравоохранение, физическая культура и спорт) </c:v>
                </c:pt>
                <c:pt idx="5">
                  <c:v>Обслуживание государственного и муниципального долга 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32.299999999999997</c:v>
                </c:pt>
                <c:pt idx="1">
                  <c:v>0.4</c:v>
                </c:pt>
                <c:pt idx="2">
                  <c:v>0.5</c:v>
                </c:pt>
                <c:pt idx="3">
                  <c:v>15.3</c:v>
                </c:pt>
                <c:pt idx="4">
                  <c:v>202.1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D52F-4610-A51B-B1744142C8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1">
                <a:solidFill>
                  <a:srgbClr val="FF9933"/>
                </a:solidFill>
                <a:latin typeface="Arial Black" pitchFamily="34" charset="0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>
                <a:solidFill>
                  <a:srgbClr val="FF0000"/>
                </a:solidFill>
                <a:latin typeface="Arial Black" pitchFamily="34" charset="0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1">
                <a:solidFill>
                  <a:srgbClr val="0070C0"/>
                </a:solidFill>
                <a:latin typeface="Arial Black" pitchFamily="34" charset="0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200" b="1">
                <a:solidFill>
                  <a:srgbClr val="FF66FF"/>
                </a:solidFill>
                <a:latin typeface="Arial Black" pitchFamily="34" charset="0"/>
                <a:ea typeface="+mn-ea"/>
                <a:cs typeface="+mn-cs"/>
              </a:defRPr>
            </a:pPr>
            <a:endParaRPr lang="ru-RU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200" b="1">
                <a:solidFill>
                  <a:srgbClr val="7030A0"/>
                </a:solidFill>
                <a:latin typeface="Arial Black" pitchFamily="34" charset="0"/>
                <a:ea typeface="+mn-ea"/>
                <a:cs typeface="+mn-cs"/>
              </a:defRPr>
            </a:pPr>
            <a:endParaRPr lang="ru-RU"/>
          </a:p>
        </c:txPr>
      </c:legendEntry>
      <c:legendEntry>
        <c:idx val="5"/>
        <c:txPr>
          <a:bodyPr rot="0" spcFirstLastPara="1" vertOverflow="ellipsis" vert="horz" wrap="square" anchor="ctr" anchorCtr="1"/>
          <a:lstStyle/>
          <a:p>
            <a:pPr>
              <a:defRPr sz="1200">
                <a:solidFill>
                  <a:srgbClr val="00B050"/>
                </a:solidFill>
                <a:latin typeface="Arial Black" pitchFamily="34" charset="0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2.2545221931801453E-2"/>
          <c:y val="0.62845322575418816"/>
          <c:w val="0.96395348470502806"/>
          <c:h val="0.36948916107708757"/>
        </c:manualLayout>
      </c:layout>
      <c:overlay val="0"/>
      <c:spPr>
        <a:solidFill>
          <a:srgbClr val="FFFFFF"/>
        </a:solidFill>
        <a:ln w="42500" cap="flat" cmpd="sng" algn="ctr">
          <a:solidFill>
            <a:srgbClr val="0097A7"/>
          </a:solidFill>
          <a:prstDash val="solid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>
              <a:solidFill>
                <a:srgbClr val="000000"/>
              </a:solidFill>
              <a:latin typeface="Arial Black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576882697355138"/>
          <c:y val="5.3277601663428438E-2"/>
          <c:w val="0.4494880880274581"/>
          <c:h val="0.75887599277363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0.19487169392287512"/>
                  <c:y val="-0.248917748917748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8461538461538466E-2"/>
                  <c:y val="-8.87445887445887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1246.5999999999999</c:v>
                </c:pt>
                <c:pt idx="1">
                  <c:v>243.2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EB3DA2-59FA-4527-BFDA-38848C7DA5FD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432D1B-16EB-421F-AA11-FE1CE74B7DEE}">
      <dgm:prSet phldrT="[Текст]" custT="1"/>
      <dgm:spPr/>
      <dgm:t>
        <a:bodyPr/>
        <a:lstStyle/>
        <a:p>
          <a:r>
            <a:rPr lang="ru-RU" sz="2000" b="1" dirty="0" smtClean="0"/>
            <a:t>Средства резервного фонда  - 5,0 тыс. руб. </a:t>
          </a:r>
        </a:p>
        <a:p>
          <a:r>
            <a:rPr lang="ru-RU" sz="2000" b="1" dirty="0" smtClean="0"/>
            <a:t>(1 чел.)</a:t>
          </a:r>
          <a:endParaRPr lang="ru-RU" sz="2000" b="1" dirty="0"/>
        </a:p>
      </dgm:t>
    </dgm:pt>
    <dgm:pt modelId="{D9909995-28C1-4000-9D86-AC08B80C9D44}" type="parTrans" cxnId="{85BA229A-7094-4B90-A7A9-CA4F02F8CE2A}">
      <dgm:prSet/>
      <dgm:spPr/>
      <dgm:t>
        <a:bodyPr/>
        <a:lstStyle/>
        <a:p>
          <a:endParaRPr lang="ru-RU"/>
        </a:p>
      </dgm:t>
    </dgm:pt>
    <dgm:pt modelId="{76679BC0-313D-40EB-8954-8C8F8668F00F}" type="sibTrans" cxnId="{85BA229A-7094-4B90-A7A9-CA4F02F8CE2A}">
      <dgm:prSet/>
      <dgm:spPr/>
      <dgm:t>
        <a:bodyPr/>
        <a:lstStyle/>
        <a:p>
          <a:endParaRPr lang="ru-RU"/>
        </a:p>
      </dgm:t>
    </dgm:pt>
    <dgm:pt modelId="{9CCD4B53-5BB0-4E6B-8953-81735ABBCEA0}">
      <dgm:prSet phldrT="[Текст]"/>
      <dgm:spPr/>
      <dgm:t>
        <a:bodyPr/>
        <a:lstStyle/>
        <a:p>
          <a:r>
            <a:rPr lang="ru-RU" b="1" dirty="0" smtClean="0"/>
            <a:t>Исполнение ПНО – 0,6 млн. руб. 28,6%</a:t>
          </a:r>
          <a:endParaRPr lang="ru-RU" b="1" dirty="0"/>
        </a:p>
      </dgm:t>
    </dgm:pt>
    <dgm:pt modelId="{8DDFFB42-8C98-4348-944F-61EEC525D219}" type="parTrans" cxnId="{B239E024-2F23-4137-986C-F21D2528C4A7}">
      <dgm:prSet/>
      <dgm:spPr/>
      <dgm:t>
        <a:bodyPr/>
        <a:lstStyle/>
        <a:p>
          <a:endParaRPr lang="ru-RU"/>
        </a:p>
      </dgm:t>
    </dgm:pt>
    <dgm:pt modelId="{BAF29DA2-0D77-4621-A187-B82A7393386B}" type="sibTrans" cxnId="{B239E024-2F23-4137-986C-F21D2528C4A7}">
      <dgm:prSet/>
      <dgm:spPr/>
      <dgm:t>
        <a:bodyPr/>
        <a:lstStyle/>
        <a:p>
          <a:endParaRPr lang="ru-RU"/>
        </a:p>
      </dgm:t>
    </dgm:pt>
    <dgm:pt modelId="{32C6AA8A-D17C-4BBF-9E9A-20F6D375BF0A}">
      <dgm:prSet phldrT="[Текст]"/>
      <dgm:spPr/>
      <dgm:t>
        <a:bodyPr/>
        <a:lstStyle/>
        <a:p>
          <a:r>
            <a:rPr lang="ru-RU" b="1" dirty="0" smtClean="0"/>
            <a:t>Дорожный фонд  - </a:t>
          </a:r>
          <a:r>
            <a:rPr lang="ru-RU" b="1" dirty="0" smtClean="0">
              <a:solidFill>
                <a:srgbClr val="FF0000"/>
              </a:solidFill>
            </a:rPr>
            <a:t>поступило </a:t>
          </a:r>
          <a:r>
            <a:rPr lang="ru-RU" b="1" dirty="0" smtClean="0"/>
            <a:t>12,8 млн. руб. или 10,5% от плана (темп роста 58,4%)</a:t>
          </a:r>
          <a:endParaRPr lang="ru-RU" b="1" dirty="0"/>
        </a:p>
      </dgm:t>
    </dgm:pt>
    <dgm:pt modelId="{802E8F61-460A-4859-8428-E603660D1868}" type="parTrans" cxnId="{819B9E9E-9448-4692-90ED-8E03BD35BEE4}">
      <dgm:prSet/>
      <dgm:spPr/>
      <dgm:t>
        <a:bodyPr/>
        <a:lstStyle/>
        <a:p>
          <a:endParaRPr lang="ru-RU"/>
        </a:p>
      </dgm:t>
    </dgm:pt>
    <dgm:pt modelId="{836D7741-02A2-4B73-9F84-4E70E6BECC3C}" type="sibTrans" cxnId="{819B9E9E-9448-4692-90ED-8E03BD35BEE4}">
      <dgm:prSet/>
      <dgm:spPr/>
      <dgm:t>
        <a:bodyPr/>
        <a:lstStyle/>
        <a:p>
          <a:endParaRPr lang="ru-RU"/>
        </a:p>
      </dgm:t>
    </dgm:pt>
    <dgm:pt modelId="{E5E0C6B2-6968-41CE-A974-1BEE794B0D64}">
      <dgm:prSet phldrT="[Текст]"/>
      <dgm:spPr/>
      <dgm:t>
        <a:bodyPr/>
        <a:lstStyle/>
        <a:p>
          <a:r>
            <a:rPr lang="ru-RU" b="1" dirty="0" smtClean="0"/>
            <a:t>Дорожный фонд – </a:t>
          </a:r>
          <a:r>
            <a:rPr lang="ru-RU" b="1" dirty="0" smtClean="0">
              <a:solidFill>
                <a:srgbClr val="FF0000"/>
              </a:solidFill>
            </a:rPr>
            <a:t>исполнение</a:t>
          </a:r>
          <a:r>
            <a:rPr lang="ru-RU" b="1" dirty="0" smtClean="0"/>
            <a:t> 12,9 млн. руб. или 10,5% от плана (темп роста 39,9%)</a:t>
          </a:r>
          <a:endParaRPr lang="ru-RU" b="1" dirty="0"/>
        </a:p>
      </dgm:t>
    </dgm:pt>
    <dgm:pt modelId="{D7CC7C80-720F-479F-BB01-B47D5938ADED}" type="parTrans" cxnId="{3BC3CA96-7674-44C4-A636-803E92610742}">
      <dgm:prSet/>
      <dgm:spPr/>
      <dgm:t>
        <a:bodyPr/>
        <a:lstStyle/>
        <a:p>
          <a:endParaRPr lang="ru-RU"/>
        </a:p>
      </dgm:t>
    </dgm:pt>
    <dgm:pt modelId="{31607EE3-DA34-4A2C-B846-501E7628C6D0}" type="sibTrans" cxnId="{3BC3CA96-7674-44C4-A636-803E92610742}">
      <dgm:prSet/>
      <dgm:spPr/>
      <dgm:t>
        <a:bodyPr/>
        <a:lstStyle/>
        <a:p>
          <a:endParaRPr lang="ru-RU"/>
        </a:p>
      </dgm:t>
    </dgm:pt>
    <dgm:pt modelId="{2F76E548-59CF-460D-8684-EE9CE0C2D703}" type="pres">
      <dgm:prSet presAssocID="{4FEB3DA2-59FA-4527-BFDA-38848C7DA5FD}" presName="compositeShape" presStyleCnt="0">
        <dgm:presLayoutVars>
          <dgm:chMax val="7"/>
          <dgm:dir/>
          <dgm:resizeHandles val="exact"/>
        </dgm:presLayoutVars>
      </dgm:prSet>
      <dgm:spPr/>
    </dgm:pt>
    <dgm:pt modelId="{7859B3FF-A742-4101-B9DE-6CEB3724ACE7}" type="pres">
      <dgm:prSet presAssocID="{B9432D1B-16EB-421F-AA11-FE1CE74B7DEE}" presName="circ1" presStyleLbl="vennNode1" presStyleIdx="0" presStyleCnt="4"/>
      <dgm:spPr/>
    </dgm:pt>
    <dgm:pt modelId="{2B9D1C30-0E61-4EA3-B018-FCDAD9D0899C}" type="pres">
      <dgm:prSet presAssocID="{B9432D1B-16EB-421F-AA11-FE1CE74B7DE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3446D38-5745-4323-AF1A-3DB7A26BED45}" type="pres">
      <dgm:prSet presAssocID="{E5E0C6B2-6968-41CE-A974-1BEE794B0D64}" presName="circ2" presStyleLbl="vennNode1" presStyleIdx="1" presStyleCnt="4" custScaleX="200218"/>
      <dgm:spPr/>
      <dgm:t>
        <a:bodyPr/>
        <a:lstStyle/>
        <a:p>
          <a:endParaRPr lang="ru-RU"/>
        </a:p>
      </dgm:t>
    </dgm:pt>
    <dgm:pt modelId="{C8CA704F-3E8F-47AC-AE22-CDA16C6A5DA3}" type="pres">
      <dgm:prSet presAssocID="{E5E0C6B2-6968-41CE-A974-1BEE794B0D6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1CD91-A745-48E4-921D-3EFD22B99C70}" type="pres">
      <dgm:prSet presAssocID="{9CCD4B53-5BB0-4E6B-8953-81735ABBCEA0}" presName="circ3" presStyleLbl="vennNode1" presStyleIdx="2" presStyleCnt="4"/>
      <dgm:spPr/>
    </dgm:pt>
    <dgm:pt modelId="{3EB728E6-1B6F-42DA-A8BD-B3320EF1F98E}" type="pres">
      <dgm:prSet presAssocID="{9CCD4B53-5BB0-4E6B-8953-81735ABBCEA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8F4FF16-98C1-4DB2-81B4-F30091CF3D6D}" type="pres">
      <dgm:prSet presAssocID="{32C6AA8A-D17C-4BBF-9E9A-20F6D375BF0A}" presName="circ4" presStyleLbl="vennNode1" presStyleIdx="3" presStyleCnt="4" custScaleX="200079"/>
      <dgm:spPr/>
      <dgm:t>
        <a:bodyPr/>
        <a:lstStyle/>
        <a:p>
          <a:endParaRPr lang="ru-RU"/>
        </a:p>
      </dgm:t>
    </dgm:pt>
    <dgm:pt modelId="{24B6BAC6-8E59-4AF6-8092-16D7186E3423}" type="pres">
      <dgm:prSet presAssocID="{32C6AA8A-D17C-4BBF-9E9A-20F6D375BF0A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C3CA96-7674-44C4-A636-803E92610742}" srcId="{4FEB3DA2-59FA-4527-BFDA-38848C7DA5FD}" destId="{E5E0C6B2-6968-41CE-A974-1BEE794B0D64}" srcOrd="1" destOrd="0" parTransId="{D7CC7C80-720F-479F-BB01-B47D5938ADED}" sibTransId="{31607EE3-DA34-4A2C-B846-501E7628C6D0}"/>
    <dgm:cxn modelId="{3E2BE312-FB0C-4103-811C-0A06A30CDE67}" type="presOf" srcId="{9CCD4B53-5BB0-4E6B-8953-81735ABBCEA0}" destId="{9461CD91-A745-48E4-921D-3EFD22B99C70}" srcOrd="1" destOrd="0" presId="urn:microsoft.com/office/officeart/2005/8/layout/venn1"/>
    <dgm:cxn modelId="{0884E21F-D72E-4FA4-B6FA-81C9420B0341}" type="presOf" srcId="{E5E0C6B2-6968-41CE-A974-1BEE794B0D64}" destId="{C8CA704F-3E8F-47AC-AE22-CDA16C6A5DA3}" srcOrd="0" destOrd="0" presId="urn:microsoft.com/office/officeart/2005/8/layout/venn1"/>
    <dgm:cxn modelId="{57896E7C-241D-4534-8E71-5DF26D05F90B}" type="presOf" srcId="{9CCD4B53-5BB0-4E6B-8953-81735ABBCEA0}" destId="{3EB728E6-1B6F-42DA-A8BD-B3320EF1F98E}" srcOrd="0" destOrd="0" presId="urn:microsoft.com/office/officeart/2005/8/layout/venn1"/>
    <dgm:cxn modelId="{85BA229A-7094-4B90-A7A9-CA4F02F8CE2A}" srcId="{4FEB3DA2-59FA-4527-BFDA-38848C7DA5FD}" destId="{B9432D1B-16EB-421F-AA11-FE1CE74B7DEE}" srcOrd="0" destOrd="0" parTransId="{D9909995-28C1-4000-9D86-AC08B80C9D44}" sibTransId="{76679BC0-313D-40EB-8954-8C8F8668F00F}"/>
    <dgm:cxn modelId="{B239E024-2F23-4137-986C-F21D2528C4A7}" srcId="{4FEB3DA2-59FA-4527-BFDA-38848C7DA5FD}" destId="{9CCD4B53-5BB0-4E6B-8953-81735ABBCEA0}" srcOrd="2" destOrd="0" parTransId="{8DDFFB42-8C98-4348-944F-61EEC525D219}" sibTransId="{BAF29DA2-0D77-4621-A187-B82A7393386B}"/>
    <dgm:cxn modelId="{3DCFE013-E5F0-423C-8CAE-4297A58D3236}" type="presOf" srcId="{4FEB3DA2-59FA-4527-BFDA-38848C7DA5FD}" destId="{2F76E548-59CF-460D-8684-EE9CE0C2D703}" srcOrd="0" destOrd="0" presId="urn:microsoft.com/office/officeart/2005/8/layout/venn1"/>
    <dgm:cxn modelId="{AFE42B33-AEC3-4B19-8B92-FBF6B2A91B6A}" type="presOf" srcId="{E5E0C6B2-6968-41CE-A974-1BEE794B0D64}" destId="{13446D38-5745-4323-AF1A-3DB7A26BED45}" srcOrd="1" destOrd="0" presId="urn:microsoft.com/office/officeart/2005/8/layout/venn1"/>
    <dgm:cxn modelId="{C99C09CF-54AD-48F9-A773-D5CF36196ECE}" type="presOf" srcId="{B9432D1B-16EB-421F-AA11-FE1CE74B7DEE}" destId="{2B9D1C30-0E61-4EA3-B018-FCDAD9D0899C}" srcOrd="0" destOrd="0" presId="urn:microsoft.com/office/officeart/2005/8/layout/venn1"/>
    <dgm:cxn modelId="{CDF49D20-D203-42A2-9BFB-4440D9F26948}" type="presOf" srcId="{32C6AA8A-D17C-4BBF-9E9A-20F6D375BF0A}" destId="{78F4FF16-98C1-4DB2-81B4-F30091CF3D6D}" srcOrd="1" destOrd="0" presId="urn:microsoft.com/office/officeart/2005/8/layout/venn1"/>
    <dgm:cxn modelId="{7A0CA4A1-7805-4E77-8C7B-51255218749E}" type="presOf" srcId="{B9432D1B-16EB-421F-AA11-FE1CE74B7DEE}" destId="{7859B3FF-A742-4101-B9DE-6CEB3724ACE7}" srcOrd="1" destOrd="0" presId="urn:microsoft.com/office/officeart/2005/8/layout/venn1"/>
    <dgm:cxn modelId="{819B9E9E-9448-4692-90ED-8E03BD35BEE4}" srcId="{4FEB3DA2-59FA-4527-BFDA-38848C7DA5FD}" destId="{32C6AA8A-D17C-4BBF-9E9A-20F6D375BF0A}" srcOrd="3" destOrd="0" parTransId="{802E8F61-460A-4859-8428-E603660D1868}" sibTransId="{836D7741-02A2-4B73-9F84-4E70E6BECC3C}"/>
    <dgm:cxn modelId="{CF1E2DEB-240D-405D-8579-E6E29EFCFDBE}" type="presOf" srcId="{32C6AA8A-D17C-4BBF-9E9A-20F6D375BF0A}" destId="{24B6BAC6-8E59-4AF6-8092-16D7186E3423}" srcOrd="0" destOrd="0" presId="urn:microsoft.com/office/officeart/2005/8/layout/venn1"/>
    <dgm:cxn modelId="{D9F03C86-4192-4305-93A5-D58DE88C188A}" type="presParOf" srcId="{2F76E548-59CF-460D-8684-EE9CE0C2D703}" destId="{7859B3FF-A742-4101-B9DE-6CEB3724ACE7}" srcOrd="0" destOrd="0" presId="urn:microsoft.com/office/officeart/2005/8/layout/venn1"/>
    <dgm:cxn modelId="{CB8CED36-EF11-4543-B92B-987F10315587}" type="presParOf" srcId="{2F76E548-59CF-460D-8684-EE9CE0C2D703}" destId="{2B9D1C30-0E61-4EA3-B018-FCDAD9D0899C}" srcOrd="1" destOrd="0" presId="urn:microsoft.com/office/officeart/2005/8/layout/venn1"/>
    <dgm:cxn modelId="{DC68A6E2-F818-40A8-BDAE-252B1346FA24}" type="presParOf" srcId="{2F76E548-59CF-460D-8684-EE9CE0C2D703}" destId="{13446D38-5745-4323-AF1A-3DB7A26BED45}" srcOrd="2" destOrd="0" presId="urn:microsoft.com/office/officeart/2005/8/layout/venn1"/>
    <dgm:cxn modelId="{6883263A-02C3-4735-9728-A5C0D01073B2}" type="presParOf" srcId="{2F76E548-59CF-460D-8684-EE9CE0C2D703}" destId="{C8CA704F-3E8F-47AC-AE22-CDA16C6A5DA3}" srcOrd="3" destOrd="0" presId="urn:microsoft.com/office/officeart/2005/8/layout/venn1"/>
    <dgm:cxn modelId="{A41A32AA-2480-4530-8869-4B1ECC0DE144}" type="presParOf" srcId="{2F76E548-59CF-460D-8684-EE9CE0C2D703}" destId="{9461CD91-A745-48E4-921D-3EFD22B99C70}" srcOrd="4" destOrd="0" presId="urn:microsoft.com/office/officeart/2005/8/layout/venn1"/>
    <dgm:cxn modelId="{EE13A1FD-BF86-4D3D-9933-8ABAEE81C425}" type="presParOf" srcId="{2F76E548-59CF-460D-8684-EE9CE0C2D703}" destId="{3EB728E6-1B6F-42DA-A8BD-B3320EF1F98E}" srcOrd="5" destOrd="0" presId="urn:microsoft.com/office/officeart/2005/8/layout/venn1"/>
    <dgm:cxn modelId="{AE94DED7-A34B-4B11-9512-8B72F5F99374}" type="presParOf" srcId="{2F76E548-59CF-460D-8684-EE9CE0C2D703}" destId="{78F4FF16-98C1-4DB2-81B4-F30091CF3D6D}" srcOrd="6" destOrd="0" presId="urn:microsoft.com/office/officeart/2005/8/layout/venn1"/>
    <dgm:cxn modelId="{98980E08-5803-4753-88C4-DF1C03E2880E}" type="presParOf" srcId="{2F76E548-59CF-460D-8684-EE9CE0C2D703}" destId="{24B6BAC6-8E59-4AF6-8092-16D7186E3423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59B3FF-A742-4101-B9DE-6CEB3724ACE7}">
      <dsp:nvSpPr>
        <dsp:cNvPr id="0" name=""/>
        <dsp:cNvSpPr/>
      </dsp:nvSpPr>
      <dsp:spPr>
        <a:xfrm>
          <a:off x="3212986" y="62483"/>
          <a:ext cx="3249167" cy="324916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Средства резервного фонда  - 5,0 тыс. руб.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(1 чел.)</a:t>
          </a:r>
          <a:endParaRPr lang="ru-RU" sz="2000" b="1" kern="1200" dirty="0"/>
        </a:p>
      </dsp:txBody>
      <dsp:txXfrm>
        <a:off x="3587890" y="499871"/>
        <a:ext cx="2499359" cy="1030986"/>
      </dsp:txXfrm>
    </dsp:sp>
    <dsp:sp modelId="{13446D38-5745-4323-AF1A-3DB7A26BED45}">
      <dsp:nvSpPr>
        <dsp:cNvPr id="0" name=""/>
        <dsp:cNvSpPr/>
      </dsp:nvSpPr>
      <dsp:spPr>
        <a:xfrm>
          <a:off x="3021993" y="1499615"/>
          <a:ext cx="6505419" cy="324916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Дорожный фонд – </a:t>
          </a:r>
          <a:r>
            <a:rPr lang="ru-RU" sz="2300" b="1" kern="1200" dirty="0" smtClean="0">
              <a:solidFill>
                <a:srgbClr val="FF0000"/>
              </a:solidFill>
            </a:rPr>
            <a:t>исполнение</a:t>
          </a:r>
          <a:r>
            <a:rPr lang="ru-RU" sz="2300" b="1" kern="1200" dirty="0" smtClean="0"/>
            <a:t> 12,9 млн. руб. или 10,5% от плана (темп роста 39,9%)</a:t>
          </a:r>
          <a:endParaRPr lang="ru-RU" sz="2300" b="1" kern="1200" dirty="0"/>
        </a:p>
      </dsp:txBody>
      <dsp:txXfrm>
        <a:off x="6524911" y="1874520"/>
        <a:ext cx="2502084" cy="2499359"/>
      </dsp:txXfrm>
    </dsp:sp>
    <dsp:sp modelId="{9461CD91-A745-48E4-921D-3EFD22B99C70}">
      <dsp:nvSpPr>
        <dsp:cNvPr id="0" name=""/>
        <dsp:cNvSpPr/>
      </dsp:nvSpPr>
      <dsp:spPr>
        <a:xfrm>
          <a:off x="3212986" y="2936748"/>
          <a:ext cx="3249167" cy="324916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Исполнение ПНО – 0,6 млн. руб. 28,6%</a:t>
          </a:r>
          <a:endParaRPr lang="ru-RU" sz="2300" b="1" kern="1200" dirty="0"/>
        </a:p>
      </dsp:txBody>
      <dsp:txXfrm>
        <a:off x="3587890" y="4717542"/>
        <a:ext cx="2499359" cy="1030986"/>
      </dsp:txXfrm>
    </dsp:sp>
    <dsp:sp modelId="{78F4FF16-98C1-4DB2-81B4-F30091CF3D6D}">
      <dsp:nvSpPr>
        <dsp:cNvPr id="0" name=""/>
        <dsp:cNvSpPr/>
      </dsp:nvSpPr>
      <dsp:spPr>
        <a:xfrm>
          <a:off x="149987" y="1499615"/>
          <a:ext cx="6500902" cy="324916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Дорожный фонд  - </a:t>
          </a:r>
          <a:r>
            <a:rPr lang="ru-RU" sz="2300" b="1" kern="1200" dirty="0" smtClean="0">
              <a:solidFill>
                <a:srgbClr val="FF0000"/>
              </a:solidFill>
            </a:rPr>
            <a:t>поступило </a:t>
          </a:r>
          <a:r>
            <a:rPr lang="ru-RU" sz="2300" b="1" kern="1200" dirty="0" smtClean="0"/>
            <a:t>12,8 млн. руб. или 10,5% от плана (темп роста 58,4%)</a:t>
          </a:r>
          <a:endParaRPr lang="ru-RU" sz="2300" b="1" kern="1200" dirty="0"/>
        </a:p>
      </dsp:txBody>
      <dsp:txXfrm>
        <a:off x="650056" y="1874520"/>
        <a:ext cx="2500347" cy="2499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0.89076</cdr:x>
      <cdr:y>0.01667</cdr:y>
    </cdr:from>
    <cdr:to>
      <cdr:x>0.96796</cdr:x>
      <cdr:y>0.08006</cdr:y>
    </cdr:to>
    <cdr:sp macro="" textlink="">
      <cdr:nvSpPr>
        <cdr:cNvPr id="2" name="object 26"/>
        <cdr:cNvSpPr txBox="1"/>
      </cdr:nvSpPr>
      <cdr:spPr>
        <a:xfrm xmlns:a="http://schemas.openxmlformats.org/drawingml/2006/main">
          <a:off x="8077200" y="76200"/>
          <a:ext cx="700066" cy="2898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lIns="0" tIns="12700" rIns="0" bIns="0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12700">
            <a:lnSpc>
              <a:spcPct val="100000"/>
            </a:lnSpc>
            <a:spcBef>
              <a:spcPts val="100"/>
            </a:spcBef>
          </a:pPr>
          <a:r>
            <a:rPr sz="1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Млн</a:t>
          </a:r>
          <a:r>
            <a:rPr sz="1800" b="1" spc="-75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 </a:t>
          </a:r>
          <a:r>
            <a:rPr sz="1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₽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0.8856</cdr:x>
      <cdr:y>0.02532</cdr:y>
    </cdr:from>
    <cdr:to>
      <cdr:x>1</cdr:x>
      <cdr:y>0.08951</cdr:y>
    </cdr:to>
    <cdr:sp macro="" textlink="">
      <cdr:nvSpPr>
        <cdr:cNvPr id="2" name="object 26"/>
        <cdr:cNvSpPr txBox="1"/>
      </cdr:nvSpPr>
      <cdr:spPr>
        <a:xfrm xmlns:a="http://schemas.openxmlformats.org/drawingml/2006/main">
          <a:off x="8801136" y="152420"/>
          <a:ext cx="758371" cy="386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lIns="0" tIns="12700" rIns="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12700">
            <a:lnSpc>
              <a:spcPct val="100000"/>
            </a:lnSpc>
            <a:spcBef>
              <a:spcPts val="100"/>
            </a:spcBef>
          </a:pPr>
          <a:r>
            <a:rPr sz="1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Млн</a:t>
          </a:r>
          <a:r>
            <a:rPr sz="1800" b="1" spc="-75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 </a:t>
          </a:r>
          <a:r>
            <a:rPr sz="1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₽</a:t>
          </a:r>
        </a:p>
      </cdr:txBody>
    </cdr:sp>
  </cdr:relSizeAnchor>
  <cdr:relSizeAnchor xmlns:cdr="http://schemas.openxmlformats.org/drawingml/2006/chartDrawing">
    <cdr:from>
      <cdr:x>0.28161</cdr:x>
      <cdr:y>0.0119</cdr:y>
    </cdr:from>
    <cdr:to>
      <cdr:x>0.74138</cdr:x>
      <cdr:y>0.08333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866900" y="76200"/>
          <a:ext cx="30480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b="1" dirty="0" smtClean="0">
              <a:latin typeface="+mn-lt"/>
              <a:cs typeface="Times New Roman" pitchFamily="18" charset="0"/>
            </a:rPr>
            <a:t>на 01.04.2025</a:t>
          </a:r>
          <a:endParaRPr lang="ru-RU" sz="2800" b="1" dirty="0">
            <a:solidFill>
              <a:schemeClr val="tx1"/>
            </a:solidFill>
            <a:latin typeface="+mn-lt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0.02469</cdr:x>
      <cdr:y>0.26823</cdr:y>
    </cdr:from>
    <cdr:to>
      <cdr:x>0.28976</cdr:x>
      <cdr:y>0.87726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20740258">
          <a:off x="220377" y="613169"/>
          <a:ext cx="2365504" cy="1392243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104,9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0.01088</cdr:x>
      <cdr:y>0.19489</cdr:y>
    </cdr:from>
    <cdr:to>
      <cdr:x>0.2762</cdr:x>
      <cdr:y>0.49274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20740258">
          <a:off x="105082" y="1202906"/>
          <a:ext cx="2562554" cy="1838389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102,4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  <cdr:relSizeAnchor xmlns:cdr="http://schemas.openxmlformats.org/drawingml/2006/chartDrawing">
    <cdr:from>
      <cdr:x>0.91243</cdr:x>
      <cdr:y>0.01041</cdr:y>
    </cdr:from>
    <cdr:to>
      <cdr:x>0.99095</cdr:x>
      <cdr:y>0.06959</cdr:y>
    </cdr:to>
    <cdr:sp macro="" textlink="">
      <cdr:nvSpPr>
        <cdr:cNvPr id="3" name="object 26"/>
        <cdr:cNvSpPr txBox="1"/>
      </cdr:nvSpPr>
      <cdr:spPr>
        <a:xfrm xmlns:a="http://schemas.openxmlformats.org/drawingml/2006/main">
          <a:off x="8812569" y="59494"/>
          <a:ext cx="758405" cy="3382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lIns="0" tIns="14901" rIns="0" bIns="0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marL="14901">
            <a:spcBef>
              <a:spcPts val="117"/>
            </a:spcBef>
          </a:pPr>
          <a:r>
            <a:rPr sz="21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Млн</a:t>
          </a:r>
          <a:r>
            <a:rPr sz="2100" b="1" spc="-88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 </a:t>
          </a:r>
          <a:r>
            <a:rPr sz="21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₽</a:t>
          </a:r>
        </a:p>
      </cdr:txBody>
    </cdr:sp>
  </cdr:relSizeAnchor>
  <cdr:relSizeAnchor xmlns:cdr="http://schemas.openxmlformats.org/drawingml/2006/chartDrawing">
    <cdr:from>
      <cdr:x>0.38535</cdr:x>
      <cdr:y>0.74554</cdr:y>
    </cdr:from>
    <cdr:to>
      <cdr:x>0.80349</cdr:x>
      <cdr:y>0.95542</cdr:y>
    </cdr:to>
    <cdr:sp macro="" textlink="">
      <cdr:nvSpPr>
        <cdr:cNvPr id="8" name="Скругленная прямоугольная выноска 7"/>
        <cdr:cNvSpPr/>
      </cdr:nvSpPr>
      <cdr:spPr>
        <a:xfrm xmlns:a="http://schemas.openxmlformats.org/drawingml/2006/main" rot="10319247">
          <a:off x="3721820" y="4601652"/>
          <a:ext cx="4038600" cy="1295400"/>
        </a:xfrm>
        <a:prstGeom xmlns:a="http://schemas.openxmlformats.org/drawingml/2006/main" prst="wedgeRoundRectCallou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0.38337</cdr:x>
      <cdr:y>0.76571</cdr:y>
    </cdr:from>
    <cdr:to>
      <cdr:x>0.81003</cdr:x>
      <cdr:y>0.95065</cdr:y>
    </cdr:to>
    <cdr:sp macro="" textlink="">
      <cdr:nvSpPr>
        <cdr:cNvPr id="11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 rot="21109755">
          <a:off x="3702741" y="4726111"/>
          <a:ext cx="4120769" cy="11414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200" b="1" dirty="0" smtClean="0">
              <a:latin typeface="+mn-lt"/>
              <a:cs typeface="Times New Roman" pitchFamily="18" charset="0"/>
            </a:rPr>
            <a:t>Расходы на </a:t>
          </a:r>
          <a:r>
            <a:rPr lang="ru-RU" sz="2200" b="1" dirty="0" smtClean="0">
              <a:latin typeface="+mn-lt"/>
              <a:cs typeface="Times New Roman" pitchFamily="18" charset="0"/>
            </a:rPr>
            <a:t>поддержку отдельных отраслей экономики  </a:t>
          </a:r>
          <a:endParaRPr lang="ru-RU" sz="2200" b="1" dirty="0" smtClean="0">
            <a:latin typeface="+mn-lt"/>
            <a:cs typeface="Times New Roman" pitchFamily="18" charset="0"/>
          </a:endParaRPr>
        </a:p>
        <a:p xmlns:a="http://schemas.openxmlformats.org/drawingml/2006/main">
          <a:pPr algn="ctr"/>
          <a:r>
            <a:rPr lang="ru-RU" sz="2200" b="1" dirty="0" smtClean="0">
              <a:latin typeface="+mn-lt"/>
              <a:cs typeface="Times New Roman" pitchFamily="18" charset="0"/>
            </a:rPr>
            <a:t> </a:t>
          </a:r>
          <a:r>
            <a:rPr lang="ru-RU" sz="2200" b="1" dirty="0" smtClean="0">
              <a:latin typeface="+mn-lt"/>
              <a:cs typeface="Times New Roman" pitchFamily="18" charset="0"/>
            </a:rPr>
            <a:t>15,2 </a:t>
          </a:r>
          <a:r>
            <a:rPr lang="ru-RU" sz="2200" b="1" dirty="0" smtClean="0">
              <a:latin typeface="+mn-lt"/>
              <a:cs typeface="Times New Roman" pitchFamily="18" charset="0"/>
            </a:rPr>
            <a:t>млн. руб. </a:t>
          </a:r>
          <a:r>
            <a:rPr lang="ru-RU" sz="2200" b="1" smtClean="0">
              <a:latin typeface="+mn-lt"/>
              <a:cs typeface="Times New Roman" pitchFamily="18" charset="0"/>
            </a:rPr>
            <a:t>или </a:t>
          </a:r>
          <a:r>
            <a:rPr lang="ru-RU" sz="2200" b="1" smtClean="0">
              <a:latin typeface="+mn-lt"/>
              <a:cs typeface="Times New Roman" pitchFamily="18" charset="0"/>
            </a:rPr>
            <a:t>6,1%</a:t>
          </a:r>
          <a:endParaRPr lang="ru-RU" sz="2200" b="1" dirty="0" smtClean="0">
            <a:latin typeface="+mn-lt"/>
            <a:cs typeface="Times New Roman" pitchFamily="18" charset="0"/>
          </a:endParaRPr>
        </a:p>
        <a:p xmlns:a="http://schemas.openxmlformats.org/drawingml/2006/main">
          <a:pPr algn="ctr"/>
          <a:endParaRPr lang="ru-RU" sz="2200" b="1" dirty="0">
            <a:latin typeface="+mn-lt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0.03504</cdr:x>
      <cdr:y>0.57448</cdr:y>
    </cdr:from>
    <cdr:to>
      <cdr:x>0.29635</cdr:x>
      <cdr:y>0.90224</cdr:y>
    </cdr:to>
    <cdr:sp macro="" textlink="">
      <cdr:nvSpPr>
        <cdr:cNvPr id="12" name="Скругленная прямоугольная выноска 11"/>
        <cdr:cNvSpPr/>
      </cdr:nvSpPr>
      <cdr:spPr>
        <a:xfrm xmlns:a="http://schemas.openxmlformats.org/drawingml/2006/main" rot="11618969">
          <a:off x="338464" y="3545820"/>
          <a:ext cx="2523817" cy="2023010"/>
        </a:xfrm>
        <a:prstGeom xmlns:a="http://schemas.openxmlformats.org/drawingml/2006/main" prst="wedgeRoundRectCallout">
          <a:avLst/>
        </a:prstGeom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0.45</cdr:x>
      <cdr:y>0.36364</cdr:y>
    </cdr:from>
    <cdr:to>
      <cdr:x>0.70385</cdr:x>
      <cdr:y>0.48053</cdr:y>
    </cdr:to>
    <cdr:sp macro="" textlink="">
      <cdr:nvSpPr>
        <cdr:cNvPr id="2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457681" y="2133600"/>
          <a:ext cx="2514638" cy="6858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4400" b="1" dirty="0" smtClean="0">
              <a:solidFill>
                <a:srgbClr val="FF0000"/>
              </a:solidFill>
              <a:latin typeface="+mn-lt"/>
              <a:cs typeface="Times New Roman" pitchFamily="18" charset="0"/>
            </a:rPr>
            <a:t>19,5%</a:t>
          </a:r>
          <a:endParaRPr lang="ru-RU" sz="4400" b="1" dirty="0">
            <a:solidFill>
              <a:srgbClr val="FF0000"/>
            </a:solidFill>
            <a:latin typeface="+mn-lt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0.07657</cdr:x>
      <cdr:y>0.22821</cdr:y>
    </cdr:from>
    <cdr:to>
      <cdr:x>0.33526</cdr:x>
      <cdr:y>0.516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 rot="20255821">
          <a:off x="758470" y="1339003"/>
          <a:ext cx="2562584" cy="1688579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00B0F0"/>
        </a:solidFill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102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  <cdr:relSizeAnchor xmlns:cdr="http://schemas.openxmlformats.org/drawingml/2006/chartDrawing">
    <cdr:from>
      <cdr:x>0.89475</cdr:x>
      <cdr:y>0.0188</cdr:y>
    </cdr:from>
    <cdr:to>
      <cdr:x>0.97131</cdr:x>
      <cdr:y>0.07644</cdr:y>
    </cdr:to>
    <cdr:sp macro="" textlink="">
      <cdr:nvSpPr>
        <cdr:cNvPr id="4" name="object 26"/>
        <cdr:cNvSpPr txBox="1"/>
      </cdr:nvSpPr>
      <cdr:spPr>
        <a:xfrm xmlns:a="http://schemas.openxmlformats.org/drawingml/2006/main">
          <a:off x="8863369" y="110294"/>
          <a:ext cx="758405" cy="3382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lIns="0" tIns="14901" rIns="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14901">
            <a:spcBef>
              <a:spcPts val="117"/>
            </a:spcBef>
          </a:pPr>
          <a:r>
            <a:rPr sz="21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Млн</a:t>
          </a:r>
          <a:r>
            <a:rPr sz="2100" b="1" spc="-88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 </a:t>
          </a:r>
          <a:r>
            <a:rPr sz="21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₽</a:t>
          </a:r>
        </a:p>
      </cdr:txBody>
    </cdr:sp>
  </cdr:relSizeAnchor>
  <cdr:relSizeAnchor xmlns:cdr="http://schemas.openxmlformats.org/drawingml/2006/chartDrawing">
    <cdr:from>
      <cdr:x>0.01923</cdr:x>
      <cdr:y>0.8961</cdr:y>
    </cdr:from>
    <cdr:to>
      <cdr:x>0.32692</cdr:x>
      <cdr:y>0.97403</cdr:y>
    </cdr:to>
    <cdr:sp macro="" textlink="">
      <cdr:nvSpPr>
        <cdr:cNvPr id="5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90500" y="5257800"/>
          <a:ext cx="30480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b="1" dirty="0" smtClean="0">
              <a:latin typeface="+mn-lt"/>
              <a:cs typeface="Times New Roman" pitchFamily="18" charset="0"/>
            </a:rPr>
            <a:t>на 01.04.2024</a:t>
          </a:r>
          <a:endParaRPr lang="ru-RU" sz="2800" b="1" dirty="0">
            <a:solidFill>
              <a:schemeClr val="tx1"/>
            </a:solidFill>
            <a:latin typeface="+mn-lt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ED0F5-627A-499B-8D07-F70A81320D3A}" type="datetimeFigureOut">
              <a:rPr lang="ru-RU" smtClean="0"/>
              <a:t>14.05.2025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9755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472A8-BFF5-4ABD-BD9D-5F5B4AFAD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13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97249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14.05.2025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92463" y="531813"/>
            <a:ext cx="3849687" cy="2665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88" tIns="47544" rIns="95088" bIns="4754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3463" y="3374432"/>
            <a:ext cx="8187690" cy="3196828"/>
          </a:xfrm>
          <a:prstGeom prst="rect">
            <a:avLst/>
          </a:prstGeom>
        </p:spPr>
        <p:txBody>
          <a:bodyPr vert="horz" lIns="95088" tIns="47544" rIns="95088" bIns="4754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7249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92463" y="531813"/>
            <a:ext cx="3849687" cy="26654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3" y="1535114"/>
            <a:ext cx="437859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550" y="381000"/>
            <a:ext cx="965835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+mn-lt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за 1 квартал 2025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30850" y="5029201"/>
            <a:ext cx="3933029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01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525" y="0"/>
                  <a:ext cx="6623050" cy="40687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70215309"/>
              </p:ext>
            </p:extLst>
          </p:nvPr>
        </p:nvGraphicFramePr>
        <p:xfrm>
          <a:off x="0" y="381000"/>
          <a:ext cx="99060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9410700" cy="304800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latin typeface="+mn-lt"/>
                <a:cs typeface="Times New Roman" pitchFamily="18" charset="0"/>
              </a:rPr>
              <a:t/>
            </a:r>
            <a:br>
              <a:rPr lang="ru-RU" sz="2400" b="1" dirty="0" smtClean="0"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latin typeface="+mn-lt"/>
                <a:cs typeface="Times New Roman" pitchFamily="18" charset="0"/>
              </a:rPr>
              <a:t>Расходы на реализацию муниципальных </a:t>
            </a:r>
            <a:r>
              <a:rPr lang="ru-RU" sz="2400" b="1" dirty="0" smtClean="0">
                <a:latin typeface="+mn-lt"/>
                <a:cs typeface="Times New Roman" pitchFamily="18" charset="0"/>
              </a:rPr>
              <a:t>программ</a:t>
            </a:r>
            <a:endParaRPr lang="ru-RU" sz="2400" b="1" dirty="0">
              <a:latin typeface="+mn-lt"/>
              <a:cs typeface="Times New Roman" pitchFamily="18" charset="0"/>
            </a:endParaRPr>
          </a:p>
        </p:txBody>
      </p:sp>
      <p:sp>
        <p:nvSpPr>
          <p:cNvPr id="6" name="object 26"/>
          <p:cNvSpPr txBox="1"/>
          <p:nvPr/>
        </p:nvSpPr>
        <p:spPr>
          <a:xfrm>
            <a:off x="9067800" y="457200"/>
            <a:ext cx="758405" cy="338212"/>
          </a:xfrm>
          <a:prstGeom prst="rect">
            <a:avLst/>
          </a:prstGeom>
        </p:spPr>
        <p:txBody>
          <a:bodyPr vert="horz" wrap="square" lIns="0" tIns="14901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4901">
              <a:spcBef>
                <a:spcPts val="117"/>
              </a:spcBef>
            </a:pPr>
            <a:r>
              <a:rPr sz="2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2100" b="1" spc="-88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190999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100" y="5029200"/>
            <a:ext cx="9575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01.04.2025  </a:t>
            </a:r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составил  50,5 млн. руб.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072009167"/>
              </p:ext>
            </p:extLst>
          </p:nvPr>
        </p:nvGraphicFramePr>
        <p:xfrm>
          <a:off x="66674" y="762000"/>
          <a:ext cx="9664701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971800" y="762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Дефицит бюджета</a:t>
            </a:r>
            <a:endParaRPr lang="ru-RU" sz="2800" dirty="0">
              <a:latin typeface="+mn-lt"/>
            </a:endParaRPr>
          </a:p>
        </p:txBody>
      </p:sp>
      <p:sp>
        <p:nvSpPr>
          <p:cNvPr id="7" name="object 26"/>
          <p:cNvSpPr txBox="1"/>
          <p:nvPr/>
        </p:nvSpPr>
        <p:spPr>
          <a:xfrm>
            <a:off x="8944395" y="599420"/>
            <a:ext cx="758405" cy="338212"/>
          </a:xfrm>
          <a:prstGeom prst="rect">
            <a:avLst/>
          </a:prstGeom>
        </p:spPr>
        <p:txBody>
          <a:bodyPr vert="horz" wrap="square" lIns="0" tIns="14901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4901">
              <a:spcBef>
                <a:spcPts val="117"/>
              </a:spcBef>
            </a:pPr>
            <a:r>
              <a:rPr sz="2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2100" b="1" spc="-88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340251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1" y="53009"/>
            <a:ext cx="9498312" cy="61417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Основные показатели исполнения бюджета  за  </a:t>
            </a:r>
            <a:r>
              <a:rPr lang="ru-RU" sz="2400" b="1" dirty="0" smtClean="0"/>
              <a:t>1 квартал 2025 года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54908348"/>
              </p:ext>
            </p:extLst>
          </p:nvPr>
        </p:nvGraphicFramePr>
        <p:xfrm>
          <a:off x="0" y="685800"/>
          <a:ext cx="982345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77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2812164"/>
              </p:ext>
            </p:extLst>
          </p:nvPr>
        </p:nvGraphicFramePr>
        <p:xfrm>
          <a:off x="3238500" y="457200"/>
          <a:ext cx="66294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6019800" y="3609975"/>
            <a:ext cx="1981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21,2%</a:t>
            </a:r>
            <a:endParaRPr lang="ru-RU" sz="4800" b="1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20425119">
            <a:off x="1950425" y="2767386"/>
            <a:ext cx="2518999" cy="1266077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117,6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47651" y="53009"/>
            <a:ext cx="9498312" cy="61417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Исполнение </a:t>
            </a:r>
            <a:r>
              <a:rPr lang="ru-RU" sz="2800" b="1" dirty="0"/>
              <a:t>бюджета  </a:t>
            </a:r>
            <a:r>
              <a:rPr lang="ru-RU" sz="2800" b="1" dirty="0" smtClean="0"/>
              <a:t>по доходам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123825" y="4114800"/>
            <a:ext cx="3124200" cy="1905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95325" y="4838700"/>
            <a:ext cx="1981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229,0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61925" y="6096000"/>
            <a:ext cx="3048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latin typeface="+mn-lt"/>
                <a:cs typeface="Times New Roman" pitchFamily="18" charset="0"/>
              </a:rPr>
              <a:t>на 01.04.2024</a:t>
            </a:r>
            <a:endParaRPr lang="ru-RU" sz="2800" b="1" dirty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44" y="-29971"/>
            <a:ext cx="9498312" cy="492443"/>
          </a:xfrm>
        </p:spPr>
        <p:txBody>
          <a:bodyPr>
            <a:noAutofit/>
          </a:bodyPr>
          <a:lstStyle/>
          <a:p>
            <a:pPr algn="ctr"/>
            <a:r>
              <a:rPr lang="ru-RU" sz="2800" b="1" kern="1200" dirty="0">
                <a:solidFill>
                  <a:prstClr val="black"/>
                </a:solidFill>
                <a:latin typeface="+mn-lt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</a:t>
            </a:r>
            <a:r>
              <a:rPr lang="ru-RU" sz="2800" b="1" kern="1200" dirty="0" smtClean="0">
                <a:solidFill>
                  <a:prstClr val="black"/>
                </a:solidFill>
                <a:latin typeface="+mn-lt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 </a:t>
            </a:r>
            <a:r>
              <a:rPr lang="ru-RU" sz="2800" b="1" kern="1200" dirty="0">
                <a:solidFill>
                  <a:prstClr val="black"/>
                </a:solidFill>
                <a:latin typeface="+mn-lt"/>
                <a:ea typeface="Microsoft Sans Serif" panose="020B0604020202020204" pitchFamily="34" charset="0"/>
                <a:cs typeface="Microsoft Sans Serif" panose="020B0604020202020204" pitchFamily="34" charset="0"/>
              </a:rPr>
              <a:t>налоговым и неналоговым доходам</a:t>
            </a:r>
            <a:endParaRPr lang="ru-RU" sz="2800" dirty="0">
              <a:latin typeface="+mn-lt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14332310"/>
              </p:ext>
            </p:extLst>
          </p:nvPr>
        </p:nvGraphicFramePr>
        <p:xfrm>
          <a:off x="136525" y="533400"/>
          <a:ext cx="9740900" cy="613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>
            <a:off x="5181599" y="5638800"/>
            <a:ext cx="4409655" cy="68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FF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</a:t>
            </a:r>
            <a:r>
              <a:rPr lang="ru-RU" sz="3600" b="1" dirty="0" smtClean="0">
                <a:solidFill>
                  <a:srgbClr val="FF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24,1%</a:t>
            </a:r>
            <a:endParaRPr lang="ru-RU" sz="3600" b="1" dirty="0">
              <a:solidFill>
                <a:srgbClr val="FF00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20595588">
            <a:off x="1383158" y="2865768"/>
            <a:ext cx="3124811" cy="106912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ru-RU" sz="23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</a:t>
            </a:r>
            <a:r>
              <a:rPr lang="ru-RU" sz="23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136,8%</a:t>
            </a:r>
            <a:endParaRPr lang="ru-RU" sz="23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832850" y="685800"/>
            <a:ext cx="758405" cy="338212"/>
          </a:xfrm>
          <a:prstGeom prst="rect">
            <a:avLst/>
          </a:prstGeom>
        </p:spPr>
        <p:txBody>
          <a:bodyPr vert="horz" wrap="square" lIns="0" tIns="14901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4901">
              <a:spcBef>
                <a:spcPts val="117"/>
              </a:spcBef>
            </a:pPr>
            <a:r>
              <a:rPr sz="2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2100" b="1" spc="-88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273324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1673036"/>
              </p:ext>
            </p:extLst>
          </p:nvPr>
        </p:nvGraphicFramePr>
        <p:xfrm>
          <a:off x="0" y="14213"/>
          <a:ext cx="56134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816100" y="1781174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18,2%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20740258">
            <a:off x="219916" y="2680235"/>
            <a:ext cx="2562629" cy="139224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120,2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018354295"/>
              </p:ext>
            </p:extLst>
          </p:nvPr>
        </p:nvGraphicFramePr>
        <p:xfrm>
          <a:off x="4870450" y="0"/>
          <a:ext cx="4953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Стрелка вправо 7"/>
          <p:cNvSpPr/>
          <p:nvPr/>
        </p:nvSpPr>
        <p:spPr>
          <a:xfrm rot="20916032">
            <a:off x="7360491" y="2480210"/>
            <a:ext cx="2562629" cy="139224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191,5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438900" y="19812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71,8%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466465759"/>
              </p:ext>
            </p:extLst>
          </p:nvPr>
        </p:nvGraphicFramePr>
        <p:xfrm>
          <a:off x="73136" y="4572000"/>
          <a:ext cx="9667764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>
          <a:xfrm>
            <a:off x="4622800" y="54102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19,1%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2949963" y="4648201"/>
            <a:ext cx="4705351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latin typeface="+mn-lt"/>
                <a:cs typeface="Times New Roman" pitchFamily="18" charset="0"/>
              </a:rPr>
              <a:t>Безвозмездные поступления</a:t>
            </a:r>
            <a:endParaRPr lang="ru-RU" sz="2400" b="1" dirty="0">
              <a:latin typeface="+mn-lt"/>
              <a:cs typeface="Times New Roman" pitchFamily="18" charset="0"/>
            </a:endParaRPr>
          </a:p>
        </p:txBody>
      </p:sp>
      <p:sp>
        <p:nvSpPr>
          <p:cNvPr id="12" name="object 26"/>
          <p:cNvSpPr txBox="1"/>
          <p:nvPr/>
        </p:nvSpPr>
        <p:spPr>
          <a:xfrm>
            <a:off x="1104900" y="597582"/>
            <a:ext cx="800100" cy="445934"/>
          </a:xfrm>
          <a:prstGeom prst="rect">
            <a:avLst/>
          </a:prstGeom>
        </p:spPr>
        <p:txBody>
          <a:bodyPr vert="horz" wrap="square" lIns="0" tIns="14901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4901" algn="ctr">
              <a:spcBef>
                <a:spcPts val="117"/>
              </a:spcBef>
            </a:pPr>
            <a:r>
              <a:rPr lang="ru-RU" sz="28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84,0</a:t>
            </a:r>
            <a:endParaRPr sz="2800" b="1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4" name="object 26"/>
          <p:cNvSpPr txBox="1"/>
          <p:nvPr/>
        </p:nvSpPr>
        <p:spPr>
          <a:xfrm>
            <a:off x="5410200" y="685800"/>
            <a:ext cx="800100" cy="445934"/>
          </a:xfrm>
          <a:prstGeom prst="rect">
            <a:avLst/>
          </a:prstGeom>
        </p:spPr>
        <p:txBody>
          <a:bodyPr vert="horz" wrap="square" lIns="0" tIns="14901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4901" algn="ctr">
              <a:spcBef>
                <a:spcPts val="117"/>
              </a:spcBef>
            </a:pPr>
            <a:r>
              <a:rPr lang="ru-RU" sz="28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40,8 </a:t>
            </a:r>
            <a:endParaRPr sz="2800" b="1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5" name="object 26"/>
          <p:cNvSpPr txBox="1"/>
          <p:nvPr/>
        </p:nvSpPr>
        <p:spPr>
          <a:xfrm>
            <a:off x="2997200" y="3176331"/>
            <a:ext cx="1041400" cy="445934"/>
          </a:xfrm>
          <a:prstGeom prst="rect">
            <a:avLst/>
          </a:prstGeom>
        </p:spPr>
        <p:txBody>
          <a:bodyPr vert="horz" wrap="square" lIns="0" tIns="14901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4901" algn="ctr">
              <a:spcBef>
                <a:spcPts val="117"/>
              </a:spcBef>
            </a:pPr>
            <a:r>
              <a:rPr lang="ru-RU" sz="28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461,1</a:t>
            </a:r>
            <a:endParaRPr sz="2800" b="1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6" name="object 26"/>
          <p:cNvSpPr txBox="1"/>
          <p:nvPr/>
        </p:nvSpPr>
        <p:spPr>
          <a:xfrm>
            <a:off x="8864600" y="1535266"/>
            <a:ext cx="1041400" cy="445934"/>
          </a:xfrm>
          <a:prstGeom prst="rect">
            <a:avLst/>
          </a:prstGeom>
        </p:spPr>
        <p:txBody>
          <a:bodyPr vert="horz" wrap="square" lIns="0" tIns="14901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4901" algn="ctr">
              <a:spcBef>
                <a:spcPts val="117"/>
              </a:spcBef>
            </a:pPr>
            <a:r>
              <a:rPr lang="ru-RU" sz="28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56,8</a:t>
            </a:r>
            <a:endParaRPr sz="2800" b="1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8" name="object 26"/>
          <p:cNvSpPr txBox="1"/>
          <p:nvPr/>
        </p:nvSpPr>
        <p:spPr>
          <a:xfrm>
            <a:off x="7010400" y="6248400"/>
            <a:ext cx="1041400" cy="445934"/>
          </a:xfrm>
          <a:prstGeom prst="rect">
            <a:avLst/>
          </a:prstGeom>
        </p:spPr>
        <p:txBody>
          <a:bodyPr vert="horz" wrap="square" lIns="0" tIns="14901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4901" algn="ctr">
              <a:spcBef>
                <a:spcPts val="117"/>
              </a:spcBef>
            </a:pPr>
            <a:r>
              <a:rPr lang="ru-RU" sz="28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144,6</a:t>
            </a:r>
            <a:endParaRPr sz="2800" b="1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9" name="object 26"/>
          <p:cNvSpPr txBox="1"/>
          <p:nvPr/>
        </p:nvSpPr>
        <p:spPr>
          <a:xfrm>
            <a:off x="3140075" y="5311672"/>
            <a:ext cx="1041400" cy="445934"/>
          </a:xfrm>
          <a:prstGeom prst="rect">
            <a:avLst/>
          </a:prstGeom>
        </p:spPr>
        <p:txBody>
          <a:bodyPr vert="horz" wrap="square" lIns="0" tIns="14901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4901" algn="ctr">
              <a:spcBef>
                <a:spcPts val="117"/>
              </a:spcBef>
            </a:pPr>
            <a:r>
              <a:rPr lang="ru-RU" sz="2800" b="1" dirty="0" smtClean="0">
                <a:solidFill>
                  <a:srgbClr val="FF0000"/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755,0</a:t>
            </a:r>
            <a:endParaRPr sz="2800" b="1" dirty="0">
              <a:solidFill>
                <a:srgbClr val="FF0000"/>
              </a:solidFill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30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8522462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Исполнение бюджета по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расходам</a:t>
            </a:r>
            <a:endParaRPr lang="ru-RU" sz="2800" b="1" dirty="0">
              <a:solidFill>
                <a:srgbClr val="C00000"/>
              </a:solidFill>
              <a:effectLst/>
              <a:latin typeface="+mn-lt"/>
              <a:cs typeface="Times New Roman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578031849"/>
              </p:ext>
            </p:extLst>
          </p:nvPr>
        </p:nvGraphicFramePr>
        <p:xfrm>
          <a:off x="82550" y="533400"/>
          <a:ext cx="965835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6400800" y="885825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19,1%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rot="811289">
            <a:off x="616123" y="4393709"/>
            <a:ext cx="21336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latin typeface="+mn-lt"/>
                <a:cs typeface="Times New Roman" pitchFamily="18" charset="0"/>
              </a:rPr>
              <a:t>Расходы на социальную сферу </a:t>
            </a:r>
          </a:p>
          <a:p>
            <a:pPr algn="ctr"/>
            <a:r>
              <a:rPr lang="ru-RU" sz="2400" b="1" dirty="0" smtClean="0">
                <a:latin typeface="+mn-lt"/>
                <a:cs typeface="Times New Roman" pitchFamily="18" charset="0"/>
              </a:rPr>
              <a:t> 202,1 млн. руб. или 80,6%</a:t>
            </a:r>
          </a:p>
          <a:p>
            <a:pPr algn="ctr"/>
            <a:endParaRPr lang="ru-RU" sz="2400" b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591099"/>
              </p:ext>
            </p:extLst>
          </p:nvPr>
        </p:nvGraphicFramePr>
        <p:xfrm>
          <a:off x="1" y="533400"/>
          <a:ext cx="9829799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660400" y="9525"/>
            <a:ext cx="8522462" cy="3714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Исполнение бюджета по разделам расходов бюджета</a:t>
            </a:r>
            <a:endParaRPr lang="ru-RU" sz="2400" b="1" dirty="0">
              <a:solidFill>
                <a:srgbClr val="C00000"/>
              </a:solidFill>
              <a:effectLst/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42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03980430"/>
              </p:ext>
            </p:extLst>
          </p:nvPr>
        </p:nvGraphicFramePr>
        <p:xfrm>
          <a:off x="152400" y="304800"/>
          <a:ext cx="96774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5638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9410700" cy="609600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latin typeface="+mn-lt"/>
                <a:cs typeface="Times New Roman" pitchFamily="18" charset="0"/>
              </a:rPr>
              <a:t/>
            </a:r>
            <a:br>
              <a:rPr lang="ru-RU" sz="2400" b="1" dirty="0" smtClean="0"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latin typeface="+mn-lt"/>
                <a:cs typeface="Times New Roman" pitchFamily="18" charset="0"/>
              </a:rPr>
              <a:t>Расходы на реализацию муниципальных </a:t>
            </a:r>
            <a:r>
              <a:rPr lang="ru-RU" sz="2400" b="1" dirty="0" smtClean="0">
                <a:latin typeface="+mn-lt"/>
                <a:cs typeface="Times New Roman" pitchFamily="18" charset="0"/>
              </a:rPr>
              <a:t>программ </a:t>
            </a:r>
            <a:r>
              <a:rPr lang="ru-RU" sz="2400" b="1" dirty="0" smtClean="0">
                <a:latin typeface="+mn-lt"/>
                <a:cs typeface="Times New Roman" pitchFamily="18" charset="0"/>
              </a:rPr>
              <a:t/>
            </a:r>
            <a:br>
              <a:rPr lang="ru-RU" sz="2400" b="1" dirty="0" smtClean="0">
                <a:latin typeface="+mn-lt"/>
                <a:cs typeface="Times New Roman" pitchFamily="18" charset="0"/>
              </a:rPr>
            </a:br>
            <a:endParaRPr lang="ru-RU" sz="2400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0927395"/>
              </p:ext>
            </p:extLst>
          </p:nvPr>
        </p:nvGraphicFramePr>
        <p:xfrm>
          <a:off x="0" y="914400"/>
          <a:ext cx="9906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вал 3"/>
          <p:cNvSpPr/>
          <p:nvPr/>
        </p:nvSpPr>
        <p:spPr>
          <a:xfrm>
            <a:off x="19050" y="4038600"/>
            <a:ext cx="3124200" cy="1905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90550" y="4648200"/>
            <a:ext cx="1981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238,5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191000" y="609600"/>
            <a:ext cx="3048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latin typeface="+mn-lt"/>
                <a:cs typeface="Times New Roman" pitchFamily="18" charset="0"/>
              </a:rPr>
              <a:t>на 01.04.2025</a:t>
            </a:r>
            <a:endParaRPr lang="ru-RU" sz="2800" b="1" dirty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Аспект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Аспект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35000"/>
              <a:satMod val="150000"/>
            </a:schemeClr>
          </a:gs>
          <a:gs pos="45000">
            <a:schemeClr val="phClr">
              <a:shade val="68000"/>
              <a:satMod val="155000"/>
            </a:schemeClr>
          </a:gs>
          <a:gs pos="100000">
            <a:schemeClr val="phClr">
              <a:tint val="70000"/>
              <a:satMod val="175000"/>
            </a:schemeClr>
          </a:gs>
        </a:gsLst>
        <a:lin ang="16200000" scaled="0"/>
      </a:gradFill>
      <a:blipFill>
        <a:blip xmlns:r="http://schemas.openxmlformats.org/officeDocument/2006/relationships" r:embed="rId1">
          <a:duotone>
            <a:schemeClr val="phClr">
              <a:shade val="800"/>
              <a:satMod val="150000"/>
            </a:schemeClr>
            <a:schemeClr val="phClr">
              <a:tint val="80000"/>
              <a:satMod val="150000"/>
            </a:schemeClr>
          </a:duotone>
        </a:blip>
        <a:tile tx="0" ty="0" sx="75000" sy="7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14289</TotalTime>
  <Words>356</Words>
  <Application>Microsoft Office PowerPoint</Application>
  <PresentationFormat>Лист A4 (210x297 мм)</PresentationFormat>
  <Paragraphs>96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1 квартал 2025 года</vt:lpstr>
      <vt:lpstr>Основные показатели исполнения бюджета  за  1 квартал 2025 года </vt:lpstr>
      <vt:lpstr>Исполнение бюджета  по доходам </vt:lpstr>
      <vt:lpstr>Исполнение по налоговым и неналоговым доходам</vt:lpstr>
      <vt:lpstr>Безвозмездные поступления</vt:lpstr>
      <vt:lpstr>Презентация PowerPoint</vt:lpstr>
      <vt:lpstr>Презентация PowerPoint</vt:lpstr>
      <vt:lpstr>Презентация PowerPoint</vt:lpstr>
      <vt:lpstr> Расходы на реализацию муниципальных программ  </vt:lpstr>
      <vt:lpstr> Расходы на реализацию муниципальных программ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Ирина</cp:lastModifiedBy>
  <cp:revision>1179</cp:revision>
  <cp:lastPrinted>2023-06-07T05:44:20Z</cp:lastPrinted>
  <dcterms:created xsi:type="dcterms:W3CDTF">1601-01-01T00:00:00Z</dcterms:created>
  <dcterms:modified xsi:type="dcterms:W3CDTF">2025-05-14T07:05:27Z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